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2" r:id="rId1"/>
  </p:sldMasterIdLst>
  <p:notesMasterIdLst>
    <p:notesMasterId r:id="rId35"/>
  </p:notesMasterIdLst>
  <p:sldIdLst>
    <p:sldId id="348" r:id="rId2"/>
    <p:sldId id="349" r:id="rId3"/>
    <p:sldId id="350" r:id="rId4"/>
    <p:sldId id="351" r:id="rId5"/>
    <p:sldId id="352" r:id="rId6"/>
    <p:sldId id="353"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38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p:cViewPr varScale="1">
        <p:scale>
          <a:sx n="96" d="100"/>
          <a:sy n="96" d="100"/>
        </p:scale>
        <p:origin x="648"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B50D9-48AC-4B93-BFD2-B339DB838C91}" type="datetimeFigureOut">
              <a:rPr lang="en-US" smtClean="0"/>
              <a:pPr/>
              <a:t>10/10/18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030325-28F5-422E-AB8A-B0BFE62E6895}" type="slidenum">
              <a:rPr lang="en-US" smtClean="0"/>
              <a:pPr/>
              <a:t>‹nr.›</a:t>
            </a:fld>
            <a:endParaRPr lang="en-US"/>
          </a:p>
        </p:txBody>
      </p:sp>
    </p:spTree>
    <p:extLst>
      <p:ext uri="{BB962C8B-B14F-4D97-AF65-F5344CB8AC3E}">
        <p14:creationId xmlns:p14="http://schemas.microsoft.com/office/powerpoint/2010/main" val="922361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5932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13713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77698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81656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22567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71593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45607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94821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72512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95841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46749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99060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8238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84269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6AD6EE87-EBD5-4F12-A48A-63ACA297AC8F}" type="datetimeFigureOut">
              <a:rPr lang="en-US" smtClean="0"/>
              <a:pPr/>
              <a:t>10/10/18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4857806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10/10/18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94328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10/10/18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907740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10/10/18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491432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10/10/18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57981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10/10/18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957565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10/10/18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085691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pPr/>
              <a:t>10/10/18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677692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pPr/>
              <a:t>10/10/18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549151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Shape 2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grpSp>
        <p:nvGrpSpPr>
          <p:cNvPr id="25" name="Shape 25"/>
          <p:cNvGrpSpPr/>
          <p:nvPr/>
        </p:nvGrpSpPr>
        <p:grpSpPr>
          <a:xfrm>
            <a:off x="1107190" y="1588342"/>
            <a:ext cx="994351" cy="61101"/>
            <a:chOff x="4580561" y="2589004"/>
            <a:chExt cx="1064464" cy="25200"/>
          </a:xfrm>
        </p:grpSpPr>
        <p:sp>
          <p:nvSpPr>
            <p:cNvPr id="26" name="Shape 2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27" name="Shape 2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grpSp>
      <p:sp>
        <p:nvSpPr>
          <p:cNvPr id="28" name="Shape 28"/>
          <p:cNvSpPr txBox="1">
            <a:spLocks noGrp="1"/>
          </p:cNvSpPr>
          <p:nvPr>
            <p:ph type="title"/>
          </p:nvPr>
        </p:nvSpPr>
        <p:spPr>
          <a:xfrm>
            <a:off x="972600" y="1758200"/>
            <a:ext cx="10251600" cy="7136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3467">
                <a:solidFill>
                  <a:schemeClr val="dk2"/>
                </a:solidFill>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29" name="Shape 29"/>
          <p:cNvSpPr txBox="1">
            <a:spLocks noGrp="1"/>
          </p:cNvSpPr>
          <p:nvPr>
            <p:ph type="body" idx="1"/>
          </p:nvPr>
        </p:nvSpPr>
        <p:spPr>
          <a:xfrm>
            <a:off x="972600" y="2771833"/>
            <a:ext cx="10251600" cy="30148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30" name="Shape 30"/>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o" smtClean="0"/>
              <a:pPr/>
              <a:t>‹nr.›</a:t>
            </a:fld>
            <a:endParaRPr lang="ro"/>
          </a:p>
        </p:txBody>
      </p:sp>
    </p:spTree>
    <p:extLst>
      <p:ext uri="{BB962C8B-B14F-4D97-AF65-F5344CB8AC3E}">
        <p14:creationId xmlns:p14="http://schemas.microsoft.com/office/powerpoint/2010/main" val="378696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pPr/>
              <a:t>10/10/18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81488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pPr/>
              <a:t>10/10/18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182122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pPr/>
              <a:t>10/10/18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708267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pPr/>
              <a:t>10/10/18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722508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pPr/>
              <a:t>10/10/18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25519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6E91E96-98B0-4413-9547-46F3504108EF}" type="datetimeFigureOut">
              <a:rPr lang="en-US" smtClean="0"/>
              <a:pPr/>
              <a:t>10/10/18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22323931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pPr/>
              <a:t>10/10/18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92510156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pPr/>
              <a:t>10/10/18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pPr/>
              <a:t>‹nr.›</a:t>
            </a:fld>
            <a:endParaRPr lang="en-US" dirty="0"/>
          </a:p>
        </p:txBody>
      </p:sp>
    </p:spTree>
    <p:extLst>
      <p:ext uri="{BB962C8B-B14F-4D97-AF65-F5344CB8AC3E}">
        <p14:creationId xmlns:p14="http://schemas.microsoft.com/office/powerpoint/2010/main" val="3476250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298CD5-6C1E-4009-B41F-6DF62E31D3BE}" type="datetimeFigureOut">
              <a:rPr lang="en-US" smtClean="0"/>
              <a:pPr/>
              <a:t>10/10/18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326270416"/>
      </p:ext>
    </p:extLst>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theculturetrip.com/europe/belgium/articles/carnival-de-binche-who-are-the-bizarre-masked-figures-celebrating-belgiums-mardi-gras/" TargetMode="External"/><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ro/destination/map/topsights?q=landmarks+belgium&amp;sa=X&amp;rlz=1C1AFAB_enRO549RO553&amp;biw=1024&amp;bih=445&amp;site=search&amp;output=search&amp;dest_mid=/m/0154j&amp;ved=0ahUKEwjzuq3-_MPaAhWQyKQKHdlaASkQ69EBCCsoAjAA"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Turda%C8%99" TargetMode="External"/><Relationship Id="rId2" Type="http://schemas.openxmlformats.org/officeDocument/2006/relationships/hyperlink" Target="https://en.wikipedia.org/wiki/Moldovan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1556-0040-4B79-88B8-23AA25026229}"/>
              </a:ext>
            </a:extLst>
          </p:cNvPr>
          <p:cNvSpPr>
            <a:spLocks noGrp="1"/>
          </p:cNvSpPr>
          <p:nvPr>
            <p:ph type="ctrTitle"/>
          </p:nvPr>
        </p:nvSpPr>
        <p:spPr/>
        <p:txBody>
          <a:bodyPr/>
          <a:lstStyle/>
          <a:p>
            <a:r>
              <a:rPr lang="en-GB" dirty="0"/>
              <a:t>Cultural facts</a:t>
            </a:r>
          </a:p>
        </p:txBody>
      </p:sp>
      <p:sp>
        <p:nvSpPr>
          <p:cNvPr id="3" name="Subtitle 2">
            <a:extLst>
              <a:ext uri="{FF2B5EF4-FFF2-40B4-BE49-F238E27FC236}">
                <a16:creationId xmlns:a16="http://schemas.microsoft.com/office/drawing/2014/main" id="{495AD4D5-2886-4689-9467-470817D14497}"/>
              </a:ext>
            </a:extLst>
          </p:cNvPr>
          <p:cNvSpPr>
            <a:spLocks noGrp="1"/>
          </p:cNvSpPr>
          <p:nvPr>
            <p:ph type="subTitle" idx="1"/>
          </p:nvPr>
        </p:nvSpPr>
        <p:spPr/>
        <p:txBody>
          <a:bodyPr/>
          <a:lstStyle/>
          <a:p>
            <a:r>
              <a:rPr lang="en-GB" dirty="0"/>
              <a:t>By malina gorea</a:t>
            </a:r>
          </a:p>
        </p:txBody>
      </p:sp>
    </p:spTree>
    <p:extLst>
      <p:ext uri="{BB962C8B-B14F-4D97-AF65-F5344CB8AC3E}">
        <p14:creationId xmlns:p14="http://schemas.microsoft.com/office/powerpoint/2010/main" val="1406211068"/>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5BFFE-F1BF-4D6E-A385-C9334C6488BE}"/>
              </a:ext>
            </a:extLst>
          </p:cNvPr>
          <p:cNvSpPr>
            <a:spLocks noGrp="1"/>
          </p:cNvSpPr>
          <p:nvPr>
            <p:ph type="title"/>
          </p:nvPr>
        </p:nvSpPr>
        <p:spPr/>
        <p:txBody>
          <a:bodyPr>
            <a:normAutofit/>
          </a:bodyPr>
          <a:lstStyle/>
          <a:p>
            <a:pPr algn="ctr"/>
            <a:r>
              <a:rPr lang="en-GB" sz="6600" dirty="0">
                <a:latin typeface="Book Antiqua" panose="02040602050305030304" pitchFamily="18" charset="0"/>
              </a:rPr>
              <a:t>SPAIN TRADITIONS</a:t>
            </a:r>
          </a:p>
        </p:txBody>
      </p:sp>
      <p:pic>
        <p:nvPicPr>
          <p:cNvPr id="3076" name="Picture 4" descr="Imagini pentru SPAIN">
            <a:extLst>
              <a:ext uri="{FF2B5EF4-FFF2-40B4-BE49-F238E27FC236}">
                <a16:creationId xmlns:a16="http://schemas.microsoft.com/office/drawing/2014/main" id="{869D6F49-5DBC-4871-8022-4DB27DADDB6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30707" y="1650733"/>
            <a:ext cx="5530585" cy="553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991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1000"/>
                                        <p:tgtEl>
                                          <p:spTgt spid="3076"/>
                                        </p:tgtEl>
                                      </p:cBhvr>
                                    </p:animEffect>
                                    <p:anim calcmode="lin" valueType="num">
                                      <p:cBhvr>
                                        <p:cTn id="14" dur="1000" fill="hold"/>
                                        <p:tgtEl>
                                          <p:spTgt spid="3076"/>
                                        </p:tgtEl>
                                        <p:attrNameLst>
                                          <p:attrName>ppt_x</p:attrName>
                                        </p:attrNameLst>
                                      </p:cBhvr>
                                      <p:tavLst>
                                        <p:tav tm="0">
                                          <p:val>
                                            <p:strVal val="#ppt_x"/>
                                          </p:val>
                                        </p:tav>
                                        <p:tav tm="100000">
                                          <p:val>
                                            <p:strVal val="#ppt_x"/>
                                          </p:val>
                                        </p:tav>
                                      </p:tavLst>
                                    </p:anim>
                                    <p:anim calcmode="lin" valueType="num">
                                      <p:cBhvr>
                                        <p:cTn id="15"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891A-ACB8-416B-B508-3EA7437AA613}"/>
              </a:ext>
            </a:extLst>
          </p:cNvPr>
          <p:cNvSpPr>
            <a:spLocks noGrp="1"/>
          </p:cNvSpPr>
          <p:nvPr>
            <p:ph type="title"/>
          </p:nvPr>
        </p:nvSpPr>
        <p:spPr>
          <a:xfrm>
            <a:off x="369973" y="253935"/>
            <a:ext cx="6211131" cy="971754"/>
          </a:xfrm>
        </p:spPr>
        <p:txBody>
          <a:bodyPr>
            <a:normAutofit/>
          </a:bodyPr>
          <a:lstStyle/>
          <a:p>
            <a:r>
              <a:rPr lang="en-GB" sz="5400" dirty="0"/>
              <a:t>FOLK COSTUME:</a:t>
            </a:r>
          </a:p>
        </p:txBody>
      </p:sp>
      <p:pic>
        <p:nvPicPr>
          <p:cNvPr id="11266" name="Picture 2" descr="Imagini pentru spain folk costume">
            <a:extLst>
              <a:ext uri="{FF2B5EF4-FFF2-40B4-BE49-F238E27FC236}">
                <a16:creationId xmlns:a16="http://schemas.microsoft.com/office/drawing/2014/main" id="{AFF3587D-9AC8-41E7-85DD-724885DC1D2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93622" y="584433"/>
            <a:ext cx="4043843" cy="6065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66163" y="1225689"/>
            <a:ext cx="6096000" cy="563231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Most traditional Spanish clothing is reserved for special events and celebrations. The most common pieces, still used today, include: the mantilla, the peineta and the gilet. The mantilla is a traditional Spanish veil piece that is often worn during religious celebrations such as Spanish weddings. It is a light lace or silk scarf that is worn over the head or shoulders on a high comb and held in place by pins. The peineta is a large decorative comb placed in the hair to hold up the mantilla. It is usually tortoiseshell colored with a curved body and long prongs to increase the height. The peineta, used on special occasions, originated centuries ago making it a traditional piece of Spanish clothing. Gilet: The word gilet comes from the Spanish word jileco (from Arabic word yalíka), or chaleco in modern Spanish. It is a sleeveless jacket, much like a waistcoat or vest that forms an important part of traditional Spanish clothing. Historically they were fitted and embroidered and in the 19th century the gilet was a bodice shaped like a man’s aistcoat. Contemporary gilets are used for additional warmth outdoors. In the first edition of El Quijote, in 1605, a diminutive of the word appeared: gilecuelo.</a:t>
            </a:r>
          </a:p>
        </p:txBody>
      </p:sp>
    </p:spTree>
    <p:extLst>
      <p:ext uri="{BB962C8B-B14F-4D97-AF65-F5344CB8AC3E}">
        <p14:creationId xmlns:p14="http://schemas.microsoft.com/office/powerpoint/2010/main" val="284709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Effect transition="in" filter="randombar(horizontal)">
                                      <p:cBhvr>
                                        <p:cTn id="13"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3530-63DB-47A5-B938-EF867EC50C7C}"/>
              </a:ext>
            </a:extLst>
          </p:cNvPr>
          <p:cNvSpPr>
            <a:spLocks noGrp="1"/>
          </p:cNvSpPr>
          <p:nvPr>
            <p:ph type="title"/>
          </p:nvPr>
        </p:nvSpPr>
        <p:spPr>
          <a:xfrm>
            <a:off x="727746" y="171397"/>
            <a:ext cx="10131425" cy="1456267"/>
          </a:xfrm>
        </p:spPr>
        <p:txBody>
          <a:bodyPr>
            <a:normAutofit/>
          </a:bodyPr>
          <a:lstStyle/>
          <a:p>
            <a:r>
              <a:rPr lang="en-GB" sz="6600" dirty="0"/>
              <a:t>El </a:t>
            </a:r>
            <a:r>
              <a:rPr lang="en-GB" sz="6600" dirty="0" err="1"/>
              <a:t>dia</a:t>
            </a:r>
            <a:r>
              <a:rPr lang="en-GB" sz="6600" dirty="0"/>
              <a:t> de Los </a:t>
            </a:r>
            <a:r>
              <a:rPr lang="en-GB" sz="6600" dirty="0" err="1"/>
              <a:t>reyes</a:t>
            </a:r>
            <a:r>
              <a:rPr lang="en-GB" sz="6600" dirty="0"/>
              <a:t>:</a:t>
            </a:r>
          </a:p>
        </p:txBody>
      </p:sp>
      <p:sp>
        <p:nvSpPr>
          <p:cNvPr id="4" name="Content Placeholder 3">
            <a:extLst>
              <a:ext uri="{FF2B5EF4-FFF2-40B4-BE49-F238E27FC236}">
                <a16:creationId xmlns:a16="http://schemas.microsoft.com/office/drawing/2014/main" id="{F4E24662-7A1A-4F42-A1B5-C91EDCB8D595}"/>
              </a:ext>
            </a:extLst>
          </p:cNvPr>
          <p:cNvSpPr>
            <a:spLocks noGrp="1"/>
          </p:cNvSpPr>
          <p:nvPr>
            <p:ph idx="1"/>
          </p:nvPr>
        </p:nvSpPr>
        <p:spPr>
          <a:xfrm>
            <a:off x="882396" y="1661099"/>
            <a:ext cx="8433030" cy="2181137"/>
          </a:xfrm>
        </p:spPr>
        <p:txBody>
          <a:bodyPr>
            <a:noAutofit/>
          </a:bodyPr>
          <a:lstStyle/>
          <a:p>
            <a:r>
              <a:rPr lang="en-US" sz="2400" dirty="0"/>
              <a:t>“Día de </a:t>
            </a:r>
            <a:r>
              <a:rPr lang="en-US" sz="2400" dirty="0" err="1"/>
              <a:t>los</a:t>
            </a:r>
            <a:r>
              <a:rPr lang="en-US" sz="2400" dirty="0"/>
              <a:t> Reyes” commemorates the visit of the three kings or the Magi to Baby Jesus;</a:t>
            </a:r>
          </a:p>
          <a:p>
            <a:pPr>
              <a:buFont typeface="Arial" panose="020B0604020202020204" pitchFamily="34" charset="0"/>
              <a:buChar char="•"/>
            </a:pPr>
            <a:r>
              <a:rPr lang="en-GB" sz="4000" dirty="0" err="1"/>
              <a:t>Rosca</a:t>
            </a:r>
            <a:r>
              <a:rPr lang="en-GB" sz="4000" dirty="0"/>
              <a:t> de </a:t>
            </a:r>
            <a:r>
              <a:rPr lang="en-GB" sz="4000" dirty="0" err="1"/>
              <a:t>reyes</a:t>
            </a:r>
            <a:r>
              <a:rPr lang="en-GB" sz="4000" dirty="0"/>
              <a:t>:</a:t>
            </a:r>
          </a:p>
          <a:p>
            <a:endParaRPr lang="en-GB" sz="2400" dirty="0"/>
          </a:p>
        </p:txBody>
      </p:sp>
      <p:pic>
        <p:nvPicPr>
          <p:cNvPr id="4100" name="Picture 4" descr="Imagini pentru del dia de los reyes">
            <a:extLst>
              <a:ext uri="{FF2B5EF4-FFF2-40B4-BE49-F238E27FC236}">
                <a16:creationId xmlns:a16="http://schemas.microsoft.com/office/drawing/2014/main" id="{8000D84C-355E-415B-947D-A160F6FD43D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9897" y="3307238"/>
            <a:ext cx="4773354" cy="33793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Imagini pentru del dia de los reyes">
            <a:extLst>
              <a:ext uri="{FF2B5EF4-FFF2-40B4-BE49-F238E27FC236}">
                <a16:creationId xmlns:a16="http://schemas.microsoft.com/office/drawing/2014/main" id="{9CE85864-97F7-4B9A-90CC-50D307042C9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77524" y="2457654"/>
            <a:ext cx="6705420" cy="42289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2657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100"/>
                                        </p:tgtEl>
                                        <p:attrNameLst>
                                          <p:attrName>style.visibility</p:attrName>
                                        </p:attrNameLst>
                                      </p:cBhvr>
                                      <p:to>
                                        <p:strVal val="visible"/>
                                      </p:to>
                                    </p:set>
                                    <p:animEffect transition="in" filter="fade">
                                      <p:cBhvr>
                                        <p:cTn id="27" dur="1000"/>
                                        <p:tgtEl>
                                          <p:spTgt spid="4100"/>
                                        </p:tgtEl>
                                      </p:cBhvr>
                                    </p:animEffect>
                                    <p:anim calcmode="lin" valueType="num">
                                      <p:cBhvr>
                                        <p:cTn id="28" dur="1000" fill="hold"/>
                                        <p:tgtEl>
                                          <p:spTgt spid="4100"/>
                                        </p:tgtEl>
                                        <p:attrNameLst>
                                          <p:attrName>ppt_x</p:attrName>
                                        </p:attrNameLst>
                                      </p:cBhvr>
                                      <p:tavLst>
                                        <p:tav tm="0">
                                          <p:val>
                                            <p:strVal val="#ppt_x"/>
                                          </p:val>
                                        </p:tav>
                                        <p:tav tm="100000">
                                          <p:val>
                                            <p:strVal val="#ppt_x"/>
                                          </p:val>
                                        </p:tav>
                                      </p:tavLst>
                                    </p:anim>
                                    <p:anim calcmode="lin" valueType="num">
                                      <p:cBhvr>
                                        <p:cTn id="2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4102"/>
                                        </p:tgtEl>
                                        <p:attrNameLst>
                                          <p:attrName>style.visibility</p:attrName>
                                        </p:attrNameLst>
                                      </p:cBhvr>
                                      <p:to>
                                        <p:strVal val="visible"/>
                                      </p:to>
                                    </p:set>
                                    <p:animEffect transition="in" filter="circle(in)">
                                      <p:cBhvr>
                                        <p:cTn id="34" dur="2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8D609-BF3E-4C4B-8554-84E8ED3A5421}"/>
              </a:ext>
            </a:extLst>
          </p:cNvPr>
          <p:cNvSpPr>
            <a:spLocks noGrp="1"/>
          </p:cNvSpPr>
          <p:nvPr>
            <p:ph type="title"/>
          </p:nvPr>
        </p:nvSpPr>
        <p:spPr/>
        <p:txBody>
          <a:bodyPr>
            <a:normAutofit/>
          </a:bodyPr>
          <a:lstStyle/>
          <a:p>
            <a:r>
              <a:rPr lang="en-GB" sz="5400" dirty="0"/>
              <a:t>EASTER</a:t>
            </a:r>
            <a:r>
              <a:rPr lang="en-GB" sz="4800" dirty="0"/>
              <a:t>:</a:t>
            </a:r>
          </a:p>
        </p:txBody>
      </p:sp>
      <p:sp>
        <p:nvSpPr>
          <p:cNvPr id="3" name="Content Placeholder 2">
            <a:extLst>
              <a:ext uri="{FF2B5EF4-FFF2-40B4-BE49-F238E27FC236}">
                <a16:creationId xmlns:a16="http://schemas.microsoft.com/office/drawing/2014/main" id="{E912215A-8D95-4958-91AA-AD22AC42B827}"/>
              </a:ext>
            </a:extLst>
          </p:cNvPr>
          <p:cNvSpPr>
            <a:spLocks noGrp="1"/>
          </p:cNvSpPr>
          <p:nvPr>
            <p:ph idx="1"/>
          </p:nvPr>
        </p:nvSpPr>
        <p:spPr>
          <a:xfrm>
            <a:off x="685801" y="1907175"/>
            <a:ext cx="10131425" cy="1716869"/>
          </a:xfrm>
        </p:spPr>
        <p:txBody>
          <a:bodyPr/>
          <a:lstStyle/>
          <a:p>
            <a:pPr marL="0" indent="0">
              <a:buNone/>
            </a:pPr>
            <a:r>
              <a:rPr lang="en-US" dirty="0"/>
              <a:t> </a:t>
            </a:r>
          </a:p>
          <a:p>
            <a:r>
              <a:rPr lang="en-US" sz="2400" dirty="0"/>
              <a:t>Locally known as </a:t>
            </a:r>
            <a:r>
              <a:rPr lang="en-US" sz="2400" dirty="0" err="1"/>
              <a:t>Semana</a:t>
            </a:r>
            <a:r>
              <a:rPr lang="en-US" sz="2400" dirty="0"/>
              <a:t> Santa (Holy Week), Easter is the most important celebration in Spain, and stands out for its epic brotherhoods’ processions and unique, age-old traditions specific to each region.</a:t>
            </a:r>
            <a:endParaRPr lang="en-GB" sz="2400" dirty="0"/>
          </a:p>
        </p:txBody>
      </p:sp>
      <p:pic>
        <p:nvPicPr>
          <p:cNvPr id="5122" name="Picture 2" descr="Imagini pentru semana santa">
            <a:extLst>
              <a:ext uri="{FF2B5EF4-FFF2-40B4-BE49-F238E27FC236}">
                <a16:creationId xmlns:a16="http://schemas.microsoft.com/office/drawing/2014/main" id="{F843A047-9A4E-4953-868C-01365D3E5E7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0286" y="3601997"/>
            <a:ext cx="7751428" cy="32560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756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animEffect transition="in" filter="randombar(horizontal)">
                                      <p:cBhvr>
                                        <p:cTn id="2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E255E-672A-451F-BA4E-64FB404CA7C5}"/>
              </a:ext>
            </a:extLst>
          </p:cNvPr>
          <p:cNvSpPr>
            <a:spLocks noGrp="1"/>
          </p:cNvSpPr>
          <p:nvPr>
            <p:ph type="title"/>
          </p:nvPr>
        </p:nvSpPr>
        <p:spPr/>
        <p:txBody>
          <a:bodyPr>
            <a:normAutofit/>
          </a:bodyPr>
          <a:lstStyle/>
          <a:p>
            <a:r>
              <a:rPr lang="en-GB" sz="5400" dirty="0"/>
              <a:t>NEW YEAR:</a:t>
            </a:r>
          </a:p>
        </p:txBody>
      </p:sp>
      <p:sp>
        <p:nvSpPr>
          <p:cNvPr id="3" name="Content Placeholder 2">
            <a:extLst>
              <a:ext uri="{FF2B5EF4-FFF2-40B4-BE49-F238E27FC236}">
                <a16:creationId xmlns:a16="http://schemas.microsoft.com/office/drawing/2014/main" id="{D6118B2B-A7A3-420D-8863-1910F3857391}"/>
              </a:ext>
            </a:extLst>
          </p:cNvPr>
          <p:cNvSpPr>
            <a:spLocks noGrp="1"/>
          </p:cNvSpPr>
          <p:nvPr>
            <p:ph idx="1"/>
          </p:nvPr>
        </p:nvSpPr>
        <p:spPr>
          <a:xfrm>
            <a:off x="685801" y="2142067"/>
            <a:ext cx="10131425" cy="1666535"/>
          </a:xfrm>
        </p:spPr>
        <p:txBody>
          <a:bodyPr>
            <a:normAutofit/>
          </a:bodyPr>
          <a:lstStyle/>
          <a:p>
            <a:r>
              <a:rPr lang="en-US" sz="2400" dirty="0"/>
              <a:t>As the clock ticks down to midnight on New Year’s Eve, revelers across Spain pack into their city’s main plazas or into their family’s living room to watch the clock chime midnight. As the hour draws near, every man, woman, child, grandma and grandpa will be clinging to twelve green grapes.</a:t>
            </a:r>
            <a:endParaRPr lang="en-GB" sz="2400" dirty="0"/>
          </a:p>
        </p:txBody>
      </p:sp>
      <p:pic>
        <p:nvPicPr>
          <p:cNvPr id="6146" name="Picture 2" descr="Imagini pentru lucky grapes">
            <a:extLst>
              <a:ext uri="{FF2B5EF4-FFF2-40B4-BE49-F238E27FC236}">
                <a16:creationId xmlns:a16="http://schemas.microsoft.com/office/drawing/2014/main" id="{4FC47A6A-2D0B-4D36-9D97-D0863CA2E76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52775" y="3808602"/>
            <a:ext cx="5886450" cy="2638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9087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wipe(down)">
                                      <p:cBhvr>
                                        <p:cTn id="2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44493-5725-4A51-9AB9-68D9F66CDE87}"/>
              </a:ext>
            </a:extLst>
          </p:cNvPr>
          <p:cNvSpPr>
            <a:spLocks noGrp="1"/>
          </p:cNvSpPr>
          <p:nvPr>
            <p:ph type="title"/>
          </p:nvPr>
        </p:nvSpPr>
        <p:spPr>
          <a:xfrm>
            <a:off x="534799" y="131428"/>
            <a:ext cx="10131425" cy="1456267"/>
          </a:xfrm>
        </p:spPr>
        <p:txBody>
          <a:bodyPr>
            <a:normAutofit/>
          </a:bodyPr>
          <a:lstStyle/>
          <a:p>
            <a:r>
              <a:rPr lang="en-GB" sz="5400" dirty="0"/>
              <a:t>BELGIUM:</a:t>
            </a:r>
          </a:p>
        </p:txBody>
      </p:sp>
      <p:pic>
        <p:nvPicPr>
          <p:cNvPr id="7170" name="Picture 2" descr="Imagini pentru belgium">
            <a:extLst>
              <a:ext uri="{FF2B5EF4-FFF2-40B4-BE49-F238E27FC236}">
                <a16:creationId xmlns:a16="http://schemas.microsoft.com/office/drawing/2014/main" id="{D7C2090D-C75D-4390-B699-410DF6F80C3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6294" y="1501630"/>
            <a:ext cx="6199514" cy="507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8544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1000"/>
                                        <p:tgtEl>
                                          <p:spTgt spid="7170"/>
                                        </p:tgtEl>
                                      </p:cBhvr>
                                    </p:animEffect>
                                    <p:anim calcmode="lin" valueType="num">
                                      <p:cBhvr>
                                        <p:cTn id="14" dur="1000" fill="hold"/>
                                        <p:tgtEl>
                                          <p:spTgt spid="7170"/>
                                        </p:tgtEl>
                                        <p:attrNameLst>
                                          <p:attrName>ppt_x</p:attrName>
                                        </p:attrNameLst>
                                      </p:cBhvr>
                                      <p:tavLst>
                                        <p:tav tm="0">
                                          <p:val>
                                            <p:strVal val="#ppt_x"/>
                                          </p:val>
                                        </p:tav>
                                        <p:tav tm="100000">
                                          <p:val>
                                            <p:strVal val="#ppt_x"/>
                                          </p:val>
                                        </p:tav>
                                      </p:tavLst>
                                    </p:anim>
                                    <p:anim calcmode="lin" valueType="num">
                                      <p:cBhvr>
                                        <p:cTn id="15"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36302-E534-4C1D-BA89-108157417D0A}"/>
              </a:ext>
            </a:extLst>
          </p:cNvPr>
          <p:cNvSpPr>
            <a:spLocks noGrp="1"/>
          </p:cNvSpPr>
          <p:nvPr>
            <p:ph type="title"/>
          </p:nvPr>
        </p:nvSpPr>
        <p:spPr>
          <a:xfrm>
            <a:off x="1530513" y="287628"/>
            <a:ext cx="5045298" cy="1180563"/>
          </a:xfrm>
        </p:spPr>
        <p:txBody>
          <a:bodyPr>
            <a:normAutofit/>
          </a:bodyPr>
          <a:lstStyle/>
          <a:p>
            <a:r>
              <a:rPr lang="en-GB" sz="5400" dirty="0"/>
              <a:t>Folk costume:</a:t>
            </a:r>
          </a:p>
        </p:txBody>
      </p:sp>
      <p:pic>
        <p:nvPicPr>
          <p:cNvPr id="12290" name="Picture 2" descr="Imagini pentru belgium folk costume">
            <a:extLst>
              <a:ext uri="{FF2B5EF4-FFF2-40B4-BE49-F238E27FC236}">
                <a16:creationId xmlns:a16="http://schemas.microsoft.com/office/drawing/2014/main" id="{CEE0C54A-6078-4062-86A5-6DE7E030FB5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78798" y="480811"/>
            <a:ext cx="3980110" cy="60330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27526" y="1965745"/>
            <a:ext cx="7651272" cy="4955203"/>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The most famed and extravagant among Belgian costumes belongs to the “</a:t>
            </a:r>
            <a:r>
              <a:rPr kumimoji="0" lang="en-US" sz="1400" b="0" i="0" u="none" strike="noStrike" kern="1200" cap="none" spc="0" normalizeH="0" baseline="0" noProof="0" dirty="0">
                <a:ln>
                  <a:noFill/>
                </a:ln>
                <a:solidFill>
                  <a:prstClr val="white"/>
                </a:solidFill>
                <a:effectLst/>
                <a:uLnTx/>
                <a:uFillTx/>
                <a:latin typeface="Calibri"/>
                <a:ea typeface="+mn-ea"/>
                <a:cs typeface="+mn-cs"/>
                <a:hlinkClick r:id="rId3"/>
              </a:rPr>
              <a:t>Gilles</a:t>
            </a:r>
            <a:r>
              <a:rPr kumimoji="0" lang="en-US" sz="1400" b="0" i="0" u="none" strike="noStrike" kern="1200" cap="none" spc="0" normalizeH="0" baseline="0" noProof="0" dirty="0">
                <a:ln>
                  <a:noFill/>
                </a:ln>
                <a:solidFill>
                  <a:prstClr val="white"/>
                </a:solidFill>
                <a:effectLst/>
                <a:uLnTx/>
                <a:uFillTx/>
                <a:latin typeface="Calibri"/>
                <a:ea typeface="+mn-ea"/>
                <a:cs typeface="+mn-cs"/>
              </a:rPr>
              <a:t>,” curiously masked figures who fill the streets of the Walloon town of Binche on Mardi Gras. In the afternoon, they pelt oranges at an excited crowd, but not before everyone has had a chance to awe at their vibrant, yellow-and-orange-striped costumes, packed with straw and with patches of crowns and lions sewn on for a larger-than-life look.</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another showy Belgian outfit that has persisted throughout the centuries is the “huntress,” an elaborate dress usually made for medieval ladies of means. This most classic of gowns had large, flaring sleeves as its most striking feature, often embroidered around the edges with decorative Celtic trimming. The attractive way it flows still compels some brides to select it as their dress for a folkloric-themed wedding these days, and it wouldn’t be uncommon for such a happening to feature bridesmaids wearing eponins.</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As for the general populace, smocks and berets were the preferred fashion among men until suits came into play in the 19th century. Before Belgium claimed its independence in 1830, tastes were mostly governed by the French occupiers. Boys in tunics with</a:t>
            </a:r>
            <a:r>
              <a:rPr kumimoji="0" lang="en-US" sz="1400" b="0" i="1" u="none" strike="noStrike" kern="1200" cap="none" spc="0" normalizeH="0" baseline="0" noProof="0" dirty="0">
                <a:ln>
                  <a:noFill/>
                </a:ln>
                <a:solidFill>
                  <a:prstClr val="white"/>
                </a:solidFill>
                <a:effectLst/>
                <a:uLnTx/>
                <a:uFillTx/>
                <a:latin typeface="Calibri"/>
                <a:ea typeface="+mn-ea"/>
                <a:cs typeface="+mn-cs"/>
              </a:rPr>
              <a:t> pantalettes</a:t>
            </a:r>
            <a:r>
              <a:rPr kumimoji="0" lang="en-US" sz="1400" b="0" i="0" u="none" strike="noStrike" kern="1200" cap="none" spc="0" normalizeH="0" baseline="0" noProof="0" dirty="0">
                <a:ln>
                  <a:noFill/>
                </a:ln>
                <a:solidFill>
                  <a:prstClr val="white"/>
                </a:solidFill>
                <a:effectLst/>
                <a:uLnTx/>
                <a:uFillTx/>
                <a:latin typeface="Calibri"/>
                <a:ea typeface="+mn-ea"/>
                <a:cs typeface="+mn-cs"/>
              </a:rPr>
              <a:t>underneath were a regular sight until well into the 19th century, and all young kids, including boys, wore dresses until the 20th century. Over in rural Flanders, black dresses with white aprons over them signaled a certain Dutch influence, but last century, the farmer’s wives of the </a:t>
            </a:r>
            <a:r>
              <a:rPr kumimoji="0" lang="en-US" sz="1400" b="0" i="1" u="none" strike="noStrike" kern="1200" cap="none" spc="0" normalizeH="0" baseline="0" noProof="0" dirty="0">
                <a:ln>
                  <a:noFill/>
                </a:ln>
                <a:solidFill>
                  <a:prstClr val="white"/>
                </a:solidFill>
                <a:effectLst/>
                <a:uLnTx/>
                <a:uFillTx/>
                <a:latin typeface="Calibri"/>
                <a:ea typeface="+mn-ea"/>
                <a:cs typeface="+mn-cs"/>
              </a:rPr>
              <a:t>Kempen, </a:t>
            </a:r>
            <a:r>
              <a:rPr kumimoji="0" lang="en-US" sz="1400" b="0" i="0" u="none" strike="noStrike" kern="1200" cap="none" spc="0" normalizeH="0" baseline="0" noProof="0" dirty="0">
                <a:ln>
                  <a:noFill/>
                </a:ln>
                <a:solidFill>
                  <a:prstClr val="white"/>
                </a:solidFill>
                <a:effectLst/>
                <a:uLnTx/>
                <a:uFillTx/>
                <a:latin typeface="Calibri"/>
                <a:ea typeface="+mn-ea"/>
                <a:cs typeface="+mn-cs"/>
              </a:rPr>
              <a:t>part of the Antwerp province, were dressing mainly in wide skirts and white caps. A large shawl almost resembling a blanket was often thrown over the shoulders, adding an extra matronly touch.</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https://theculturetrip.com/europe/belgium/articles/an-introduction-to-belgian-traditional-dress/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5046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wipe(down)">
                                      <p:cBhvr>
                                        <p:cTn id="13" dur="580">
                                          <p:stCondLst>
                                            <p:cond delay="0"/>
                                          </p:stCondLst>
                                        </p:cTn>
                                        <p:tgtEl>
                                          <p:spTgt spid="12290"/>
                                        </p:tgtEl>
                                      </p:cBhvr>
                                    </p:animEffect>
                                    <p:anim calcmode="lin" valueType="num">
                                      <p:cBhvr>
                                        <p:cTn id="14"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19" dur="26">
                                          <p:stCondLst>
                                            <p:cond delay="650"/>
                                          </p:stCondLst>
                                        </p:cTn>
                                        <p:tgtEl>
                                          <p:spTgt spid="12290"/>
                                        </p:tgtEl>
                                      </p:cBhvr>
                                      <p:to x="100000" y="60000"/>
                                    </p:animScale>
                                    <p:animScale>
                                      <p:cBhvr>
                                        <p:cTn id="20" dur="166" decel="50000">
                                          <p:stCondLst>
                                            <p:cond delay="676"/>
                                          </p:stCondLst>
                                        </p:cTn>
                                        <p:tgtEl>
                                          <p:spTgt spid="12290"/>
                                        </p:tgtEl>
                                      </p:cBhvr>
                                      <p:to x="100000" y="100000"/>
                                    </p:animScale>
                                    <p:animScale>
                                      <p:cBhvr>
                                        <p:cTn id="21" dur="26">
                                          <p:stCondLst>
                                            <p:cond delay="1312"/>
                                          </p:stCondLst>
                                        </p:cTn>
                                        <p:tgtEl>
                                          <p:spTgt spid="12290"/>
                                        </p:tgtEl>
                                      </p:cBhvr>
                                      <p:to x="100000" y="80000"/>
                                    </p:animScale>
                                    <p:animScale>
                                      <p:cBhvr>
                                        <p:cTn id="22" dur="166" decel="50000">
                                          <p:stCondLst>
                                            <p:cond delay="1338"/>
                                          </p:stCondLst>
                                        </p:cTn>
                                        <p:tgtEl>
                                          <p:spTgt spid="12290"/>
                                        </p:tgtEl>
                                      </p:cBhvr>
                                      <p:to x="100000" y="100000"/>
                                    </p:animScale>
                                    <p:animScale>
                                      <p:cBhvr>
                                        <p:cTn id="23" dur="26">
                                          <p:stCondLst>
                                            <p:cond delay="1642"/>
                                          </p:stCondLst>
                                        </p:cTn>
                                        <p:tgtEl>
                                          <p:spTgt spid="12290"/>
                                        </p:tgtEl>
                                      </p:cBhvr>
                                      <p:to x="100000" y="90000"/>
                                    </p:animScale>
                                    <p:animScale>
                                      <p:cBhvr>
                                        <p:cTn id="24" dur="166" decel="50000">
                                          <p:stCondLst>
                                            <p:cond delay="1668"/>
                                          </p:stCondLst>
                                        </p:cTn>
                                        <p:tgtEl>
                                          <p:spTgt spid="12290"/>
                                        </p:tgtEl>
                                      </p:cBhvr>
                                      <p:to x="100000" y="100000"/>
                                    </p:animScale>
                                    <p:animScale>
                                      <p:cBhvr>
                                        <p:cTn id="25" dur="26">
                                          <p:stCondLst>
                                            <p:cond delay="1808"/>
                                          </p:stCondLst>
                                        </p:cTn>
                                        <p:tgtEl>
                                          <p:spTgt spid="12290"/>
                                        </p:tgtEl>
                                      </p:cBhvr>
                                      <p:to x="100000" y="95000"/>
                                    </p:animScale>
                                    <p:animScale>
                                      <p:cBhvr>
                                        <p:cTn id="26" dur="166" decel="50000">
                                          <p:stCondLst>
                                            <p:cond delay="1834"/>
                                          </p:stCondLst>
                                        </p:cTn>
                                        <p:tgtEl>
                                          <p:spTgt spid="1229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A1F2C-2A76-4678-A0C5-C44BE5AAC87B}"/>
              </a:ext>
            </a:extLst>
          </p:cNvPr>
          <p:cNvSpPr>
            <a:spLocks noGrp="1"/>
          </p:cNvSpPr>
          <p:nvPr>
            <p:ph type="title"/>
          </p:nvPr>
        </p:nvSpPr>
        <p:spPr/>
        <p:txBody>
          <a:bodyPr>
            <a:normAutofit/>
          </a:bodyPr>
          <a:lstStyle/>
          <a:p>
            <a:pPr marL="571500" indent="-571500">
              <a:buFont typeface="Arial" panose="020B0604020202020204" pitchFamily="34" charset="0"/>
              <a:buChar char="•"/>
            </a:pPr>
            <a:r>
              <a:rPr lang="en-GB" sz="5400" dirty="0"/>
              <a:t>CHRISTMAS:</a:t>
            </a:r>
          </a:p>
        </p:txBody>
      </p:sp>
      <p:sp>
        <p:nvSpPr>
          <p:cNvPr id="3" name="Content Placeholder 2">
            <a:extLst>
              <a:ext uri="{FF2B5EF4-FFF2-40B4-BE49-F238E27FC236}">
                <a16:creationId xmlns:a16="http://schemas.microsoft.com/office/drawing/2014/main" id="{E75EB483-ED1C-4F93-A9D3-3E238FD754A2}"/>
              </a:ext>
            </a:extLst>
          </p:cNvPr>
          <p:cNvSpPr>
            <a:spLocks noGrp="1"/>
          </p:cNvSpPr>
          <p:nvPr>
            <p:ph idx="1"/>
          </p:nvPr>
        </p:nvSpPr>
        <p:spPr>
          <a:xfrm>
            <a:off x="685800" y="2034486"/>
            <a:ext cx="10131425" cy="1213529"/>
          </a:xfrm>
        </p:spPr>
        <p:txBody>
          <a:bodyPr/>
          <a:lstStyle/>
          <a:p>
            <a:pPr>
              <a:buFont typeface="Courier New" panose="02070309020205020404" pitchFamily="49" charset="0"/>
              <a:buChar char="o"/>
            </a:pPr>
            <a:r>
              <a:rPr lang="en-US" dirty="0"/>
              <a:t>Children put their shoes in front of the fireplace, together something for </a:t>
            </a:r>
            <a:r>
              <a:rPr lang="en-US" dirty="0" err="1"/>
              <a:t>Sinterklaas</a:t>
            </a:r>
            <a:r>
              <a:rPr lang="en-US" dirty="0"/>
              <a:t> like a drawing or biscuits; they might also leave a carrot for </a:t>
            </a:r>
            <a:r>
              <a:rPr lang="en-US" dirty="0" err="1"/>
              <a:t>Sinterklass's</a:t>
            </a:r>
            <a:r>
              <a:rPr lang="en-US" dirty="0"/>
              <a:t> horse and something for </a:t>
            </a:r>
            <a:r>
              <a:rPr lang="en-US" dirty="0" err="1"/>
              <a:t>Zwarte</a:t>
            </a:r>
            <a:r>
              <a:rPr lang="en-US" dirty="0"/>
              <a:t> Piet (Black Peter, </a:t>
            </a:r>
            <a:r>
              <a:rPr lang="en-US" dirty="0" err="1"/>
              <a:t>Sinterklass's</a:t>
            </a:r>
            <a:r>
              <a:rPr lang="en-US" dirty="0"/>
              <a:t> assistant). </a:t>
            </a:r>
            <a:endParaRPr lang="en-GB" dirty="0"/>
          </a:p>
        </p:txBody>
      </p:sp>
      <p:pic>
        <p:nvPicPr>
          <p:cNvPr id="9218" name="Picture 2" descr="Imagini pentru belgium christmas traditions">
            <a:extLst>
              <a:ext uri="{FF2B5EF4-FFF2-40B4-BE49-F238E27FC236}">
                <a16:creationId xmlns:a16="http://schemas.microsoft.com/office/drawing/2014/main" id="{D8F70BAA-05AE-41AE-981C-712C57A06BE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57653" y="3248015"/>
            <a:ext cx="5076693" cy="33756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2462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218"/>
                                        </p:tgtEl>
                                        <p:attrNameLst>
                                          <p:attrName>style.visibility</p:attrName>
                                        </p:attrNameLst>
                                      </p:cBhvr>
                                      <p:to>
                                        <p:strVal val="visible"/>
                                      </p:to>
                                    </p:set>
                                    <p:animEffect transition="in" filter="fade">
                                      <p:cBhvr>
                                        <p:cTn id="2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0127-BEEC-4F61-A231-A660A2B8F8A1}"/>
              </a:ext>
            </a:extLst>
          </p:cNvPr>
          <p:cNvSpPr>
            <a:spLocks noGrp="1"/>
          </p:cNvSpPr>
          <p:nvPr>
            <p:ph type="title"/>
          </p:nvPr>
        </p:nvSpPr>
        <p:spPr/>
        <p:txBody>
          <a:bodyPr>
            <a:normAutofit/>
          </a:bodyPr>
          <a:lstStyle/>
          <a:p>
            <a:r>
              <a:rPr lang="en-GB" sz="6000" dirty="0"/>
              <a:t>EASTER:</a:t>
            </a:r>
          </a:p>
        </p:txBody>
      </p:sp>
      <p:sp>
        <p:nvSpPr>
          <p:cNvPr id="3" name="Content Placeholder 2">
            <a:extLst>
              <a:ext uri="{FF2B5EF4-FFF2-40B4-BE49-F238E27FC236}">
                <a16:creationId xmlns:a16="http://schemas.microsoft.com/office/drawing/2014/main" id="{FDE21400-BC7D-4DE4-9653-4C4C06CA122B}"/>
              </a:ext>
            </a:extLst>
          </p:cNvPr>
          <p:cNvSpPr>
            <a:spLocks noGrp="1"/>
          </p:cNvSpPr>
          <p:nvPr>
            <p:ph idx="1"/>
          </p:nvPr>
        </p:nvSpPr>
        <p:spPr>
          <a:xfrm>
            <a:off x="685801" y="2142067"/>
            <a:ext cx="10131425" cy="1286933"/>
          </a:xfrm>
        </p:spPr>
        <p:txBody>
          <a:bodyPr>
            <a:normAutofit fontScale="47500" lnSpcReduction="20000"/>
          </a:bodyPr>
          <a:lstStyle/>
          <a:p>
            <a:pPr>
              <a:buFont typeface="Courier New" panose="02070309020205020404" pitchFamily="49" charset="0"/>
              <a:buChar char="o"/>
            </a:pPr>
            <a:r>
              <a:rPr lang="en-US" sz="5100" dirty="0"/>
              <a:t>Easter is an important celebration in Belgium in remembrance of Christ’s resurrection. Besides that, as one of the world’s tastiest chocolate producers, Belgium is also where you can find some of the world's best chocolate eggs.</a:t>
            </a:r>
            <a:r>
              <a:rPr lang="en-US" dirty="0"/>
              <a:t> </a:t>
            </a:r>
            <a:endParaRPr lang="en-GB" dirty="0"/>
          </a:p>
        </p:txBody>
      </p:sp>
      <p:sp>
        <p:nvSpPr>
          <p:cNvPr id="4" name="Rectangle 3">
            <a:extLst>
              <a:ext uri="{FF2B5EF4-FFF2-40B4-BE49-F238E27FC236}">
                <a16:creationId xmlns:a16="http://schemas.microsoft.com/office/drawing/2014/main" id="{222BD498-8543-4252-92A2-FBEC79CDD29A}"/>
              </a:ext>
            </a:extLst>
          </p:cNvPr>
          <p:cNvSpPr/>
          <p:nvPr/>
        </p:nvSpPr>
        <p:spPr>
          <a:xfrm>
            <a:off x="685801" y="3429000"/>
            <a:ext cx="9782585" cy="923330"/>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The best Easter parade in Belgium is arguably the horse-led parade </a:t>
            </a:r>
            <a:r>
              <a:rPr kumimoji="0" lang="en-US" sz="1800" b="0"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Cavalcade de </a:t>
            </a:r>
            <a:r>
              <a:rPr kumimoji="0" lang="en-US" sz="1800" b="0" i="1"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Herve</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While the city of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Herve</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in Wallonia is better known for its cheese, its parade on horseback attracts around 50,000 visitors each year.</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472622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FE8C-6A42-48B9-9DE4-E5D891709B83}"/>
              </a:ext>
            </a:extLst>
          </p:cNvPr>
          <p:cNvSpPr>
            <a:spLocks noGrp="1"/>
          </p:cNvSpPr>
          <p:nvPr>
            <p:ph type="title"/>
          </p:nvPr>
        </p:nvSpPr>
        <p:spPr/>
        <p:txBody>
          <a:bodyPr>
            <a:normAutofit/>
          </a:bodyPr>
          <a:lstStyle/>
          <a:p>
            <a:pPr algn="ctr"/>
            <a:r>
              <a:rPr lang="en-GB" sz="5400" dirty="0"/>
              <a:t>Thanks for your attention!!!</a:t>
            </a:r>
          </a:p>
        </p:txBody>
      </p:sp>
      <p:pic>
        <p:nvPicPr>
          <p:cNvPr id="10242" name="Picture 2" descr="Imagine similarÄ">
            <a:extLst>
              <a:ext uri="{FF2B5EF4-FFF2-40B4-BE49-F238E27FC236}">
                <a16:creationId xmlns:a16="http://schemas.microsoft.com/office/drawing/2014/main" id="{64FBA88C-5149-4D1E-A7EF-DFD869F4F10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21381220">
            <a:off x="83598" y="3020045"/>
            <a:ext cx="3837264" cy="3837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4" name="Picture 4" descr="Imagine similarÄ">
            <a:extLst>
              <a:ext uri="{FF2B5EF4-FFF2-40B4-BE49-F238E27FC236}">
                <a16:creationId xmlns:a16="http://schemas.microsoft.com/office/drawing/2014/main" id="{687527DF-A890-4C22-A43C-C75862DB15C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83860">
            <a:off x="7458298" y="3040733"/>
            <a:ext cx="4695295" cy="36207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6" name="Picture 6" descr="Imagini pentru romania flag">
            <a:extLst>
              <a:ext uri="{FF2B5EF4-FFF2-40B4-BE49-F238E27FC236}">
                <a16:creationId xmlns:a16="http://schemas.microsoft.com/office/drawing/2014/main" id="{FF2E6E83-139B-45CC-A3BA-4840BE323A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1944" y="2001831"/>
            <a:ext cx="5638800" cy="2819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09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barn(inVertical)">
                                      <p:cBhvr>
                                        <p:cTn id="12" dur="5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wipe(down)">
                                      <p:cBhvr>
                                        <p:cTn id="17" dur="500"/>
                                        <p:tgtEl>
                                          <p:spTgt spid="1024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246"/>
                                        </p:tgtEl>
                                        <p:attrNameLst>
                                          <p:attrName>style.visibility</p:attrName>
                                        </p:attrNameLst>
                                      </p:cBhvr>
                                      <p:to>
                                        <p:strVal val="visible"/>
                                      </p:to>
                                    </p:set>
                                    <p:animEffect transition="in" filter="randombar(horizontal)">
                                      <p:cBhvr>
                                        <p:cTn id="22"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8E8A5-885B-4F86-A3AB-D37434965B06}"/>
              </a:ext>
            </a:extLst>
          </p:cNvPr>
          <p:cNvSpPr>
            <a:spLocks noGrp="1"/>
          </p:cNvSpPr>
          <p:nvPr>
            <p:ph type="title"/>
          </p:nvPr>
        </p:nvSpPr>
        <p:spPr>
          <a:xfrm>
            <a:off x="543188" y="299208"/>
            <a:ext cx="10131425" cy="1456267"/>
          </a:xfrm>
        </p:spPr>
        <p:txBody>
          <a:bodyPr>
            <a:normAutofit/>
          </a:bodyPr>
          <a:lstStyle/>
          <a:p>
            <a:r>
              <a:rPr lang="en-GB" sz="6000" dirty="0" err="1"/>
              <a:t>romania</a:t>
            </a:r>
            <a:r>
              <a:rPr lang="en-GB" sz="6000" dirty="0"/>
              <a:t>:</a:t>
            </a:r>
          </a:p>
        </p:txBody>
      </p:sp>
      <p:pic>
        <p:nvPicPr>
          <p:cNvPr id="8194" name="Picture 2" descr="Imagini pentru romania">
            <a:extLst>
              <a:ext uri="{FF2B5EF4-FFF2-40B4-BE49-F238E27FC236}">
                <a16:creationId xmlns:a16="http://schemas.microsoft.com/office/drawing/2014/main" id="{2401942D-01C3-4E48-9DAE-302BFD0E61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4097" y="1604472"/>
            <a:ext cx="7212041" cy="510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9839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fade">
                                      <p:cBhvr>
                                        <p:cTn id="13" dur="1000"/>
                                        <p:tgtEl>
                                          <p:spTgt spid="8194"/>
                                        </p:tgtEl>
                                      </p:cBhvr>
                                    </p:animEffect>
                                    <p:anim calcmode="lin" valueType="num">
                                      <p:cBhvr>
                                        <p:cTn id="14" dur="1000" fill="hold"/>
                                        <p:tgtEl>
                                          <p:spTgt spid="8194"/>
                                        </p:tgtEl>
                                        <p:attrNameLst>
                                          <p:attrName>ppt_x</p:attrName>
                                        </p:attrNameLst>
                                      </p:cBhvr>
                                      <p:tavLst>
                                        <p:tav tm="0">
                                          <p:val>
                                            <p:strVal val="#ppt_x"/>
                                          </p:val>
                                        </p:tav>
                                        <p:tav tm="100000">
                                          <p:val>
                                            <p:strVal val="#ppt_x"/>
                                          </p:val>
                                        </p:tav>
                                      </p:tavLst>
                                    </p:anim>
                                    <p:anim calcmode="lin" valueType="num">
                                      <p:cBhvr>
                                        <p:cTn id="15"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450067" y="1533833"/>
            <a:ext cx="5273600" cy="2219600"/>
          </a:xfrm>
          <a:prstGeom prst="rect">
            <a:avLst/>
          </a:prstGeom>
        </p:spPr>
        <p:txBody>
          <a:bodyPr spcFirstLastPara="1" vert="horz" wrap="square" lIns="121900" tIns="121900" rIns="121900" bIns="121900" rtlCol="0" anchor="t" anchorCtr="0">
            <a:noAutofit/>
          </a:bodyPr>
          <a:lstStyle/>
          <a:p>
            <a:pPr>
              <a:spcBef>
                <a:spcPts val="0"/>
              </a:spcBef>
            </a:pPr>
            <a:r>
              <a:rPr lang="ro"/>
              <a:t>             LANDMARKS</a:t>
            </a:r>
            <a:endParaRPr/>
          </a:p>
        </p:txBody>
      </p:sp>
      <p:sp>
        <p:nvSpPr>
          <p:cNvPr id="87" name="Shape 87"/>
          <p:cNvSpPr txBox="1">
            <a:spLocks noGrp="1"/>
          </p:cNvSpPr>
          <p:nvPr>
            <p:ph type="subTitle" idx="1"/>
          </p:nvPr>
        </p:nvSpPr>
        <p:spPr>
          <a:xfrm>
            <a:off x="577533" y="3472967"/>
            <a:ext cx="4636000" cy="1580800"/>
          </a:xfrm>
          <a:prstGeom prst="rect">
            <a:avLst/>
          </a:prstGeom>
        </p:spPr>
        <p:txBody>
          <a:bodyPr spcFirstLastPara="1" vert="horz" wrap="square" lIns="121900" tIns="121900" rIns="121900" bIns="121900" rtlCol="0" anchor="t" anchorCtr="0">
            <a:noAutofit/>
          </a:bodyPr>
          <a:lstStyle/>
          <a:p>
            <a:pPr>
              <a:spcAft>
                <a:spcPts val="0"/>
              </a:spcAft>
            </a:pPr>
            <a:r>
              <a:rPr lang="ro"/>
              <a:t>BELGIUM          SPAIN        ROMANIA</a:t>
            </a:r>
            <a:endParaRPr/>
          </a:p>
        </p:txBody>
      </p:sp>
      <p:pic>
        <p:nvPicPr>
          <p:cNvPr id="88" name="Shape 88"/>
          <p:cNvPicPr preferRelativeResize="0"/>
          <p:nvPr/>
        </p:nvPicPr>
        <p:blipFill>
          <a:blip r:embed="rId3">
            <a:alphaModFix/>
          </a:blip>
          <a:stretch>
            <a:fillRect/>
          </a:stretch>
        </p:blipFill>
        <p:spPr>
          <a:xfrm>
            <a:off x="6182407" y="1147234"/>
            <a:ext cx="5264560" cy="5012300"/>
          </a:xfrm>
          <a:prstGeom prst="rect">
            <a:avLst/>
          </a:prstGeom>
          <a:noFill/>
          <a:ln>
            <a:noFill/>
          </a:ln>
        </p:spPr>
      </p:pic>
    </p:spTree>
    <p:extLst>
      <p:ext uri="{BB962C8B-B14F-4D97-AF65-F5344CB8AC3E}">
        <p14:creationId xmlns:p14="http://schemas.microsoft.com/office/powerpoint/2010/main" val="16793517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72600" y="2771833"/>
            <a:ext cx="10251600" cy="3014800"/>
          </a:xfrm>
          <a:prstGeom prst="rect">
            <a:avLst/>
          </a:prstGeom>
        </p:spPr>
        <p:txBody>
          <a:bodyPr spcFirstLastPara="1" vert="horz" wrap="square" lIns="121900" tIns="121900" rIns="121900" bIns="121900" rtlCol="0" anchor="t" anchorCtr="0">
            <a:noAutofit/>
          </a:bodyPr>
          <a:lstStyle/>
          <a:p>
            <a:pPr marL="0" indent="0">
              <a:lnSpc>
                <a:spcPct val="143478"/>
              </a:lnSpc>
              <a:buNone/>
            </a:pPr>
            <a:endParaRPr sz="3200">
              <a:solidFill>
                <a:srgbClr val="000000"/>
              </a:solidFill>
              <a:latin typeface="Roboto"/>
              <a:ea typeface="Roboto"/>
              <a:cs typeface="Roboto"/>
              <a:sym typeface="Roboto"/>
            </a:endParaRPr>
          </a:p>
          <a:p>
            <a:pPr marL="0" indent="0">
              <a:spcAft>
                <a:spcPts val="2133"/>
              </a:spcAft>
              <a:buNone/>
            </a:pPr>
            <a:endParaRPr/>
          </a:p>
        </p:txBody>
      </p:sp>
      <p:sp>
        <p:nvSpPr>
          <p:cNvPr id="94" name="Shape 94"/>
          <p:cNvSpPr txBox="1">
            <a:spLocks noGrp="1"/>
          </p:cNvSpPr>
          <p:nvPr>
            <p:ph type="title"/>
          </p:nvPr>
        </p:nvSpPr>
        <p:spPr>
          <a:xfrm>
            <a:off x="3421000" y="1392600"/>
            <a:ext cx="5350000" cy="765600"/>
          </a:xfrm>
          <a:prstGeom prst="rect">
            <a:avLst/>
          </a:prstGeom>
        </p:spPr>
        <p:txBody>
          <a:bodyPr spcFirstLastPara="1" vert="horz" wrap="square" lIns="121900" tIns="121900" rIns="121900" bIns="121900" rtlCol="0" anchor="t" anchorCtr="0">
            <a:noAutofit/>
          </a:bodyPr>
          <a:lstStyle/>
          <a:p>
            <a:r>
              <a:rPr lang="ro"/>
              <a:t>LANDMARKS - BELGIUM</a:t>
            </a:r>
            <a:endParaRPr/>
          </a:p>
        </p:txBody>
      </p:sp>
      <p:pic>
        <p:nvPicPr>
          <p:cNvPr id="95" name="Shape 9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463063" y="2046583"/>
            <a:ext cx="5270668" cy="4465301"/>
          </a:xfrm>
          <a:prstGeom prst="rect">
            <a:avLst/>
          </a:prstGeom>
          <a:noFill/>
          <a:ln>
            <a:noFill/>
          </a:ln>
        </p:spPr>
      </p:pic>
    </p:spTree>
    <p:extLst>
      <p:ext uri="{BB962C8B-B14F-4D97-AF65-F5344CB8AC3E}">
        <p14:creationId xmlns:p14="http://schemas.microsoft.com/office/powerpoint/2010/main" val="3609281994"/>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972600" y="1758200"/>
            <a:ext cx="10251600" cy="713600"/>
          </a:xfrm>
          <a:prstGeom prst="rect">
            <a:avLst/>
          </a:prstGeom>
        </p:spPr>
        <p:txBody>
          <a:bodyPr spcFirstLastPara="1" vert="horz" wrap="square" lIns="121900" tIns="121900" rIns="121900" bIns="121900" rtlCol="0" anchor="t" anchorCtr="0">
            <a:noAutofit/>
          </a:bodyPr>
          <a:lstStyle/>
          <a:p>
            <a:pPr marL="609585" indent="-524920">
              <a:buAutoNum type="arabicPeriod"/>
            </a:pPr>
            <a:r>
              <a:rPr lang="ro" dirty="0"/>
              <a:t>MINI-EUROPE</a:t>
            </a:r>
            <a:endParaRPr dirty="0"/>
          </a:p>
        </p:txBody>
      </p:sp>
      <p:sp>
        <p:nvSpPr>
          <p:cNvPr id="101" name="Shape 101"/>
          <p:cNvSpPr txBox="1">
            <a:spLocks noGrp="1"/>
          </p:cNvSpPr>
          <p:nvPr>
            <p:ph type="body" idx="1"/>
          </p:nvPr>
        </p:nvSpPr>
        <p:spPr>
          <a:xfrm>
            <a:off x="1016000" y="2616200"/>
            <a:ext cx="3768000" cy="3990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ro" sz="2400" dirty="0">
                <a:solidFill>
                  <a:srgbClr val="222222"/>
                </a:solidFill>
                <a:highlight>
                  <a:srgbClr val="FFFFFF"/>
                </a:highlight>
                <a:latin typeface="Arial"/>
                <a:ea typeface="Arial"/>
                <a:cs typeface="Arial"/>
                <a:sym typeface="Arial"/>
              </a:rPr>
              <a:t>MINI-EURO</a:t>
            </a:r>
            <a:r>
              <a:rPr lang="en-US" sz="2400" dirty="0">
                <a:solidFill>
                  <a:srgbClr val="222222"/>
                </a:solidFill>
                <a:highlight>
                  <a:srgbClr val="FFFFFF"/>
                </a:highlight>
                <a:latin typeface="Arial"/>
                <a:ea typeface="Arial"/>
                <a:cs typeface="Arial"/>
                <a:sym typeface="Arial"/>
              </a:rPr>
              <a:t>P</a:t>
            </a:r>
            <a:r>
              <a:rPr lang="ro" sz="2400" dirty="0">
                <a:solidFill>
                  <a:srgbClr val="222222"/>
                </a:solidFill>
                <a:highlight>
                  <a:srgbClr val="FFFFFF"/>
                </a:highlight>
                <a:latin typeface="Arial"/>
                <a:ea typeface="Arial"/>
                <a:cs typeface="Arial"/>
                <a:sym typeface="Arial"/>
              </a:rPr>
              <a:t>E is a miniature park located in Bruparck at the foot of the Atomium in Brussels, Belgium. Mini-Europe has reproductions of monuments in the European Union on show, at a scale of 1:25.</a:t>
            </a:r>
            <a:endParaRPr sz="2400" dirty="0"/>
          </a:p>
        </p:txBody>
      </p:sp>
      <p:pic>
        <p:nvPicPr>
          <p:cNvPr id="102" name="Shape 102"/>
          <p:cNvPicPr preferRelativeResize="0"/>
          <p:nvPr/>
        </p:nvPicPr>
        <p:blipFill>
          <a:blip r:embed="rId3">
            <a:alphaModFix/>
          </a:blip>
          <a:stretch>
            <a:fillRect/>
          </a:stretch>
        </p:blipFill>
        <p:spPr>
          <a:xfrm>
            <a:off x="5099667" y="2048767"/>
            <a:ext cx="6745967" cy="3525300"/>
          </a:xfrm>
          <a:prstGeom prst="rect">
            <a:avLst/>
          </a:prstGeom>
          <a:noFill/>
          <a:ln>
            <a:noFill/>
          </a:ln>
        </p:spPr>
      </p:pic>
    </p:spTree>
    <p:extLst>
      <p:ext uri="{BB962C8B-B14F-4D97-AF65-F5344CB8AC3E}">
        <p14:creationId xmlns:p14="http://schemas.microsoft.com/office/powerpoint/2010/main" val="39929656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972600" y="1758200"/>
            <a:ext cx="10251600" cy="713600"/>
          </a:xfrm>
          <a:prstGeom prst="rect">
            <a:avLst/>
          </a:prstGeom>
        </p:spPr>
        <p:txBody>
          <a:bodyPr spcFirstLastPara="1" vert="horz" wrap="square" lIns="121900" tIns="121900" rIns="121900" bIns="121900" rtlCol="0" anchor="t" anchorCtr="0">
            <a:noAutofit/>
          </a:bodyPr>
          <a:lstStyle/>
          <a:p>
            <a:r>
              <a:rPr lang="ro"/>
              <a:t>2. </a:t>
            </a:r>
            <a:r>
              <a:rPr lang="ro" sz="3000">
                <a:solidFill>
                  <a:srgbClr val="222222"/>
                </a:solidFill>
                <a:latin typeface="Arial"/>
                <a:ea typeface="Arial"/>
                <a:cs typeface="Arial"/>
                <a:sym typeface="Arial"/>
              </a:rPr>
              <a:t>MANNEKEN PIS</a:t>
            </a:r>
            <a:endParaRPr sz="3000">
              <a:solidFill>
                <a:srgbClr val="222222"/>
              </a:solidFill>
              <a:latin typeface="Arial"/>
              <a:ea typeface="Arial"/>
              <a:cs typeface="Arial"/>
              <a:sym typeface="Arial"/>
            </a:endParaRPr>
          </a:p>
          <a:p>
            <a:pPr marL="203195" marR="338658">
              <a:lnSpc>
                <a:spcPct val="124000"/>
              </a:lnSpc>
              <a:spcBef>
                <a:spcPts val="267"/>
              </a:spcBef>
            </a:pPr>
            <a:endParaRPr sz="1133" u="sng">
              <a:solidFill>
                <a:srgbClr val="444444"/>
              </a:solidFill>
              <a:highlight>
                <a:srgbClr val="F5F5F5"/>
              </a:highlight>
              <a:latin typeface="Arial"/>
              <a:ea typeface="Arial"/>
              <a:cs typeface="Arial"/>
              <a:sym typeface="Arial"/>
              <a:hlinkClick r:id="rId3"/>
            </a:endParaRPr>
          </a:p>
          <a:p>
            <a:pPr>
              <a:spcBef>
                <a:spcPts val="1067"/>
              </a:spcBef>
            </a:pPr>
            <a:endParaRPr/>
          </a:p>
        </p:txBody>
      </p:sp>
      <p:sp>
        <p:nvSpPr>
          <p:cNvPr id="108" name="Shape 108"/>
          <p:cNvSpPr txBox="1">
            <a:spLocks noGrp="1"/>
          </p:cNvSpPr>
          <p:nvPr>
            <p:ph type="body" idx="1"/>
          </p:nvPr>
        </p:nvSpPr>
        <p:spPr>
          <a:xfrm>
            <a:off x="972600" y="2771833"/>
            <a:ext cx="4669600" cy="34004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ro" sz="2400">
                <a:solidFill>
                  <a:srgbClr val="222222"/>
                </a:solidFill>
                <a:highlight>
                  <a:srgbClr val="FFFFFF"/>
                </a:highlight>
                <a:latin typeface="Arial"/>
                <a:ea typeface="Arial"/>
                <a:cs typeface="Arial"/>
                <a:sym typeface="Arial"/>
              </a:rPr>
              <a:t>Manneken Pis is a landmark small bronze sculpture in Brussels, depicting a naked little boy urinating into a fountain's basin. It was designed by Hiëronymus Duquesnoy the Elder and put in place in 1618 or 1619. </a:t>
            </a:r>
            <a:endParaRPr sz="2400"/>
          </a:p>
        </p:txBody>
      </p:sp>
      <p:pic>
        <p:nvPicPr>
          <p:cNvPr id="109" name="Shape 109"/>
          <p:cNvPicPr preferRelativeResize="0"/>
          <p:nvPr/>
        </p:nvPicPr>
        <p:blipFill>
          <a:blip r:embed="rId4">
            <a:alphaModFix/>
          </a:blip>
          <a:stretch>
            <a:fillRect/>
          </a:stretch>
        </p:blipFill>
        <p:spPr>
          <a:xfrm>
            <a:off x="5642201" y="1285403"/>
            <a:ext cx="6267767" cy="4706532"/>
          </a:xfrm>
          <a:prstGeom prst="rect">
            <a:avLst/>
          </a:prstGeom>
          <a:noFill/>
          <a:ln>
            <a:noFill/>
          </a:ln>
        </p:spPr>
      </p:pic>
    </p:spTree>
    <p:extLst>
      <p:ext uri="{BB962C8B-B14F-4D97-AF65-F5344CB8AC3E}">
        <p14:creationId xmlns:p14="http://schemas.microsoft.com/office/powerpoint/2010/main" val="346713673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972600" y="1758200"/>
            <a:ext cx="10251600" cy="713600"/>
          </a:xfrm>
          <a:prstGeom prst="rect">
            <a:avLst/>
          </a:prstGeom>
        </p:spPr>
        <p:txBody>
          <a:bodyPr spcFirstLastPara="1" vert="horz" wrap="square" lIns="121900" tIns="121900" rIns="121900" bIns="121900" rtlCol="0" anchor="t" anchorCtr="0">
            <a:noAutofit/>
          </a:bodyPr>
          <a:lstStyle/>
          <a:p>
            <a:r>
              <a:rPr lang="ro"/>
              <a:t>3. ATOMIUM</a:t>
            </a:r>
            <a:endParaRPr/>
          </a:p>
        </p:txBody>
      </p:sp>
      <p:sp>
        <p:nvSpPr>
          <p:cNvPr id="115" name="Shape 115"/>
          <p:cNvSpPr txBox="1">
            <a:spLocks noGrp="1"/>
          </p:cNvSpPr>
          <p:nvPr>
            <p:ph type="body" idx="1"/>
          </p:nvPr>
        </p:nvSpPr>
        <p:spPr>
          <a:xfrm>
            <a:off x="972600" y="2771833"/>
            <a:ext cx="4024400" cy="30148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ro" sz="2400">
                <a:solidFill>
                  <a:srgbClr val="222222"/>
                </a:solidFill>
                <a:highlight>
                  <a:srgbClr val="FFFFFF"/>
                </a:highlight>
                <a:latin typeface="Arial"/>
                <a:ea typeface="Arial"/>
                <a:cs typeface="Arial"/>
                <a:sym typeface="Arial"/>
              </a:rPr>
              <a:t>The Atomium is a landmark building in Brussels, originally constructed for the 1958 Brussels World's Fair. It is located on the Heysel Plateau, where the exhibition took place. It is now a museum.</a:t>
            </a:r>
            <a:endParaRPr sz="2400"/>
          </a:p>
        </p:txBody>
      </p:sp>
      <p:pic>
        <p:nvPicPr>
          <p:cNvPr id="116" name="Shape 116"/>
          <p:cNvPicPr preferRelativeResize="0"/>
          <p:nvPr/>
        </p:nvPicPr>
        <p:blipFill>
          <a:blip r:embed="rId3">
            <a:alphaModFix/>
          </a:blip>
          <a:stretch>
            <a:fillRect/>
          </a:stretch>
        </p:blipFill>
        <p:spPr>
          <a:xfrm>
            <a:off x="6453934" y="1758201"/>
            <a:ext cx="3463367" cy="4640900"/>
          </a:xfrm>
          <a:prstGeom prst="rect">
            <a:avLst/>
          </a:prstGeom>
          <a:noFill/>
          <a:ln>
            <a:noFill/>
          </a:ln>
        </p:spPr>
      </p:pic>
    </p:spTree>
    <p:extLst>
      <p:ext uri="{BB962C8B-B14F-4D97-AF65-F5344CB8AC3E}">
        <p14:creationId xmlns:p14="http://schemas.microsoft.com/office/powerpoint/2010/main" val="29279729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423400" y="1452233"/>
            <a:ext cx="5627200" cy="713600"/>
          </a:xfrm>
          <a:prstGeom prst="rect">
            <a:avLst/>
          </a:prstGeom>
        </p:spPr>
        <p:txBody>
          <a:bodyPr spcFirstLastPara="1" vert="horz" wrap="square" lIns="121900" tIns="121900" rIns="121900" bIns="121900" rtlCol="0" anchor="t" anchorCtr="0">
            <a:noAutofit/>
          </a:bodyPr>
          <a:lstStyle/>
          <a:p>
            <a:r>
              <a:rPr lang="ro"/>
              <a:t>LANDMARKS - SPAIN</a:t>
            </a:r>
            <a:endParaRPr/>
          </a:p>
        </p:txBody>
      </p:sp>
      <p:pic>
        <p:nvPicPr>
          <p:cNvPr id="123" name="Shape 1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972400" y="2165836"/>
            <a:ext cx="5627200" cy="4529873"/>
          </a:xfrm>
          <a:prstGeom prst="rect">
            <a:avLst/>
          </a:prstGeom>
          <a:noFill/>
          <a:ln>
            <a:noFill/>
          </a:ln>
        </p:spPr>
      </p:pic>
    </p:spTree>
    <p:extLst>
      <p:ext uri="{BB962C8B-B14F-4D97-AF65-F5344CB8AC3E}">
        <p14:creationId xmlns:p14="http://schemas.microsoft.com/office/powerpoint/2010/main" val="921837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972600" y="1758200"/>
            <a:ext cx="10251600" cy="713600"/>
          </a:xfrm>
          <a:prstGeom prst="rect">
            <a:avLst/>
          </a:prstGeom>
        </p:spPr>
        <p:txBody>
          <a:bodyPr spcFirstLastPara="1" vert="horz" wrap="square" lIns="121900" tIns="121900" rIns="121900" bIns="121900" rtlCol="0" anchor="t" anchorCtr="0">
            <a:noAutofit/>
          </a:bodyPr>
          <a:lstStyle/>
          <a:p>
            <a:r>
              <a:rPr lang="ro"/>
              <a:t>1.SAGRADA FAMILIA</a:t>
            </a:r>
            <a:endParaRPr/>
          </a:p>
        </p:txBody>
      </p:sp>
      <p:sp>
        <p:nvSpPr>
          <p:cNvPr id="129" name="Shape 129"/>
          <p:cNvSpPr txBox="1">
            <a:spLocks noGrp="1"/>
          </p:cNvSpPr>
          <p:nvPr>
            <p:ph type="body" idx="1"/>
          </p:nvPr>
        </p:nvSpPr>
        <p:spPr>
          <a:xfrm>
            <a:off x="972600" y="2771833"/>
            <a:ext cx="3922400" cy="30148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ro" sz="2400">
                <a:solidFill>
                  <a:srgbClr val="222222"/>
                </a:solidFill>
                <a:highlight>
                  <a:srgbClr val="FFFFFF"/>
                </a:highlight>
                <a:latin typeface="Arial"/>
                <a:ea typeface="Arial"/>
                <a:cs typeface="Arial"/>
                <a:sym typeface="Arial"/>
              </a:rPr>
              <a:t>Sagrada Família is a large unfinished Roman Catholic church in Barcelona, designed by Catalan architect Antoni Gaudí.</a:t>
            </a:r>
            <a:endParaRPr sz="2400"/>
          </a:p>
        </p:txBody>
      </p:sp>
      <p:pic>
        <p:nvPicPr>
          <p:cNvPr id="130" name="Shape 130"/>
          <p:cNvPicPr preferRelativeResize="0"/>
          <p:nvPr/>
        </p:nvPicPr>
        <p:blipFill>
          <a:blip r:embed="rId3">
            <a:alphaModFix/>
          </a:blip>
          <a:stretch>
            <a:fillRect/>
          </a:stretch>
        </p:blipFill>
        <p:spPr>
          <a:xfrm>
            <a:off x="5493834" y="1222933"/>
            <a:ext cx="5730375" cy="5150067"/>
          </a:xfrm>
          <a:prstGeom prst="rect">
            <a:avLst/>
          </a:prstGeom>
          <a:noFill/>
          <a:ln>
            <a:noFill/>
          </a:ln>
        </p:spPr>
      </p:pic>
    </p:spTree>
    <p:extLst>
      <p:ext uri="{BB962C8B-B14F-4D97-AF65-F5344CB8AC3E}">
        <p14:creationId xmlns:p14="http://schemas.microsoft.com/office/powerpoint/2010/main" val="375433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972600" y="1758200"/>
            <a:ext cx="10251600" cy="713600"/>
          </a:xfrm>
          <a:prstGeom prst="rect">
            <a:avLst/>
          </a:prstGeom>
        </p:spPr>
        <p:txBody>
          <a:bodyPr spcFirstLastPara="1" vert="horz" wrap="square" lIns="121900" tIns="121900" rIns="121900" bIns="121900" rtlCol="0" anchor="t" anchorCtr="0">
            <a:noAutofit/>
          </a:bodyPr>
          <a:lstStyle/>
          <a:p>
            <a:r>
              <a:rPr lang="ro"/>
              <a:t>2. THE OCENOGRAFIC FROM VALENCIA</a:t>
            </a:r>
            <a:endParaRPr/>
          </a:p>
        </p:txBody>
      </p:sp>
      <p:sp>
        <p:nvSpPr>
          <p:cNvPr id="136" name="Shape 136"/>
          <p:cNvSpPr txBox="1">
            <a:spLocks noGrp="1"/>
          </p:cNvSpPr>
          <p:nvPr>
            <p:ph type="body" idx="1"/>
          </p:nvPr>
        </p:nvSpPr>
        <p:spPr>
          <a:xfrm>
            <a:off x="972600" y="2471800"/>
            <a:ext cx="5350000" cy="33148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ro" sz="2400">
                <a:solidFill>
                  <a:srgbClr val="545454"/>
                </a:solidFill>
                <a:highlight>
                  <a:srgbClr val="FFFFFF"/>
                </a:highlight>
                <a:latin typeface="Arial"/>
                <a:ea typeface="Arial"/>
                <a:cs typeface="Arial"/>
                <a:sym typeface="Arial"/>
              </a:rPr>
              <a:t>L'</a:t>
            </a:r>
            <a:r>
              <a:rPr lang="ro" sz="2400" b="1">
                <a:solidFill>
                  <a:srgbClr val="6A6A6A"/>
                </a:solidFill>
                <a:highlight>
                  <a:srgbClr val="FFFFFF"/>
                </a:highlight>
                <a:latin typeface="Arial"/>
                <a:ea typeface="Arial"/>
                <a:cs typeface="Arial"/>
                <a:sym typeface="Arial"/>
              </a:rPr>
              <a:t>Oceanogràfic</a:t>
            </a:r>
            <a:r>
              <a:rPr lang="ro" sz="2400">
                <a:solidFill>
                  <a:srgbClr val="545454"/>
                </a:solidFill>
                <a:highlight>
                  <a:srgbClr val="FFFFFF"/>
                </a:highlight>
                <a:latin typeface="Arial"/>
                <a:ea typeface="Arial"/>
                <a:cs typeface="Arial"/>
                <a:sym typeface="Arial"/>
              </a:rPr>
              <a:t> is an oceanarium situated in the east of the city of </a:t>
            </a:r>
            <a:r>
              <a:rPr lang="ro" sz="2400" b="1">
                <a:solidFill>
                  <a:srgbClr val="6A6A6A"/>
                </a:solidFill>
                <a:highlight>
                  <a:srgbClr val="FFFFFF"/>
                </a:highlight>
                <a:latin typeface="Arial"/>
                <a:ea typeface="Arial"/>
                <a:cs typeface="Arial"/>
                <a:sym typeface="Arial"/>
              </a:rPr>
              <a:t>Valencia</a:t>
            </a:r>
            <a:r>
              <a:rPr lang="ro" sz="2400">
                <a:solidFill>
                  <a:srgbClr val="545454"/>
                </a:solidFill>
                <a:highlight>
                  <a:srgbClr val="FFFFFF"/>
                </a:highlight>
                <a:latin typeface="Arial"/>
                <a:ea typeface="Arial"/>
                <a:cs typeface="Arial"/>
                <a:sym typeface="Arial"/>
              </a:rPr>
              <a:t>, Spain, where different marine habitats are represented. It was designed by the architect Félix Candela and the structural engineers Alberto Domingo and Carlos Lázaro. It is integrated inside the cultural complex known as the Ciutat de les Arts .</a:t>
            </a:r>
            <a:endParaRPr sz="2400"/>
          </a:p>
        </p:txBody>
      </p:sp>
      <p:pic>
        <p:nvPicPr>
          <p:cNvPr id="137" name="Shape 13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311167" y="2392634"/>
            <a:ext cx="3684868" cy="2072733"/>
          </a:xfrm>
          <a:prstGeom prst="rect">
            <a:avLst/>
          </a:prstGeom>
          <a:noFill/>
          <a:ln>
            <a:noFill/>
          </a:ln>
        </p:spPr>
      </p:pic>
      <p:pic>
        <p:nvPicPr>
          <p:cNvPr id="138" name="Shape 138"/>
          <p:cNvPicPr preferRelativeResize="0"/>
          <p:nvPr/>
        </p:nvPicPr>
        <p:blipFill>
          <a:blip r:embed="rId4">
            <a:alphaModFix/>
          </a:blip>
          <a:stretch>
            <a:fillRect/>
          </a:stretch>
        </p:blipFill>
        <p:spPr>
          <a:xfrm>
            <a:off x="6525800" y="4668568"/>
            <a:ext cx="3546845" cy="1986233"/>
          </a:xfrm>
          <a:prstGeom prst="rect">
            <a:avLst/>
          </a:prstGeom>
          <a:noFill/>
          <a:ln>
            <a:noFill/>
          </a:ln>
        </p:spPr>
      </p:pic>
    </p:spTree>
    <p:extLst>
      <p:ext uri="{BB962C8B-B14F-4D97-AF65-F5344CB8AC3E}">
        <p14:creationId xmlns:p14="http://schemas.microsoft.com/office/powerpoint/2010/main" val="28570809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972600" y="1758200"/>
            <a:ext cx="10251600" cy="713600"/>
          </a:xfrm>
          <a:prstGeom prst="rect">
            <a:avLst/>
          </a:prstGeom>
        </p:spPr>
        <p:txBody>
          <a:bodyPr spcFirstLastPara="1" vert="horz" wrap="square" lIns="121900" tIns="121900" rIns="121900" bIns="121900" rtlCol="0" anchor="t" anchorCtr="0">
            <a:noAutofit/>
          </a:bodyPr>
          <a:lstStyle/>
          <a:p>
            <a:r>
              <a:rPr lang="ro"/>
              <a:t>3.</a:t>
            </a:r>
            <a:r>
              <a:rPr lang="ro" sz="4000"/>
              <a:t> </a:t>
            </a:r>
            <a:r>
              <a:rPr lang="ro" sz="4000">
                <a:solidFill>
                  <a:srgbClr val="000000"/>
                </a:solidFill>
                <a:highlight>
                  <a:srgbClr val="FFFFFF"/>
                </a:highlight>
                <a:latin typeface="Arial"/>
                <a:ea typeface="Arial"/>
                <a:cs typeface="Arial"/>
                <a:sym typeface="Arial"/>
              </a:rPr>
              <a:t>Park Güell</a:t>
            </a:r>
            <a:endParaRPr sz="4000"/>
          </a:p>
        </p:txBody>
      </p:sp>
      <p:sp>
        <p:nvSpPr>
          <p:cNvPr id="144" name="Shape 144"/>
          <p:cNvSpPr txBox="1">
            <a:spLocks noGrp="1"/>
          </p:cNvSpPr>
          <p:nvPr>
            <p:ph type="body" idx="1"/>
          </p:nvPr>
        </p:nvSpPr>
        <p:spPr>
          <a:xfrm>
            <a:off x="972600" y="2771833"/>
            <a:ext cx="3259600" cy="30148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ro" sz="2400">
                <a:solidFill>
                  <a:srgbClr val="222222"/>
                </a:solidFill>
                <a:highlight>
                  <a:srgbClr val="FFFFFF"/>
                </a:highlight>
                <a:latin typeface="Arial"/>
                <a:ea typeface="Arial"/>
                <a:cs typeface="Arial"/>
                <a:sym typeface="Arial"/>
              </a:rPr>
              <a:t>The Park Güell is a public park system composed of gardens and architectonic elements located on Carmel Hill, in Barcelona, Catalonia. </a:t>
            </a:r>
            <a:endParaRPr sz="2400"/>
          </a:p>
        </p:txBody>
      </p:sp>
      <p:pic>
        <p:nvPicPr>
          <p:cNvPr id="145" name="Shape 145"/>
          <p:cNvPicPr preferRelativeResize="0"/>
          <p:nvPr/>
        </p:nvPicPr>
        <p:blipFill>
          <a:blip r:embed="rId3">
            <a:alphaModFix/>
          </a:blip>
          <a:stretch>
            <a:fillRect/>
          </a:stretch>
        </p:blipFill>
        <p:spPr>
          <a:xfrm>
            <a:off x="4868801" y="1758201"/>
            <a:ext cx="6580049" cy="4386700"/>
          </a:xfrm>
          <a:prstGeom prst="rect">
            <a:avLst/>
          </a:prstGeom>
          <a:noFill/>
          <a:ln>
            <a:noFill/>
          </a:ln>
        </p:spPr>
      </p:pic>
    </p:spTree>
    <p:extLst>
      <p:ext uri="{BB962C8B-B14F-4D97-AF65-F5344CB8AC3E}">
        <p14:creationId xmlns:p14="http://schemas.microsoft.com/office/powerpoint/2010/main" val="470425842"/>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2629733" y="1707200"/>
            <a:ext cx="6038400" cy="713600"/>
          </a:xfrm>
          <a:prstGeom prst="rect">
            <a:avLst/>
          </a:prstGeom>
        </p:spPr>
        <p:txBody>
          <a:bodyPr spcFirstLastPara="1" vert="horz" wrap="square" lIns="121900" tIns="121900" rIns="121900" bIns="121900" rtlCol="0" anchor="t" anchorCtr="0">
            <a:noAutofit/>
          </a:bodyPr>
          <a:lstStyle/>
          <a:p>
            <a:r>
              <a:rPr lang="ro"/>
              <a:t>LANDMARKS - ROMANIA</a:t>
            </a:r>
            <a:endParaRPr/>
          </a:p>
        </p:txBody>
      </p:sp>
      <p:pic>
        <p:nvPicPr>
          <p:cNvPr id="152" name="Shape 15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854634" y="2420814"/>
            <a:ext cx="4997633" cy="4321001"/>
          </a:xfrm>
          <a:prstGeom prst="rect">
            <a:avLst/>
          </a:prstGeom>
          <a:noFill/>
          <a:ln>
            <a:noFill/>
          </a:ln>
        </p:spPr>
      </p:pic>
    </p:spTree>
    <p:extLst>
      <p:ext uri="{BB962C8B-B14F-4D97-AF65-F5344CB8AC3E}">
        <p14:creationId xmlns:p14="http://schemas.microsoft.com/office/powerpoint/2010/main" val="29179074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FFB87-278C-4724-9467-3E84BEDAAA41}"/>
              </a:ext>
            </a:extLst>
          </p:cNvPr>
          <p:cNvSpPr>
            <a:spLocks noGrp="1"/>
          </p:cNvSpPr>
          <p:nvPr>
            <p:ph type="title"/>
          </p:nvPr>
        </p:nvSpPr>
        <p:spPr/>
        <p:txBody>
          <a:bodyPr>
            <a:normAutofit/>
          </a:bodyPr>
          <a:lstStyle/>
          <a:p>
            <a:r>
              <a:rPr lang="en-GB" sz="5400" dirty="0"/>
              <a:t>Folk costume:</a:t>
            </a:r>
          </a:p>
        </p:txBody>
      </p:sp>
      <p:pic>
        <p:nvPicPr>
          <p:cNvPr id="13314" name="Picture 2" descr="Imagine similarÄ">
            <a:extLst>
              <a:ext uri="{FF2B5EF4-FFF2-40B4-BE49-F238E27FC236}">
                <a16:creationId xmlns:a16="http://schemas.microsoft.com/office/drawing/2014/main" id="{1F7EA732-3C54-47D7-8132-EFC644AFD03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41415" y="687897"/>
            <a:ext cx="4375811" cy="57387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51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3314"/>
                                        </p:tgtEl>
                                        <p:attrNameLst>
                                          <p:attrName>style.visibility</p:attrName>
                                        </p:attrNameLst>
                                      </p:cBhvr>
                                      <p:to>
                                        <p:strVal val="visible"/>
                                      </p:to>
                                    </p:set>
                                    <p:animEffect transition="in" filter="circle(in)">
                                      <p:cBhvr>
                                        <p:cTn id="13"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972600" y="1758200"/>
            <a:ext cx="10251600" cy="713600"/>
          </a:xfrm>
          <a:prstGeom prst="rect">
            <a:avLst/>
          </a:prstGeom>
        </p:spPr>
        <p:txBody>
          <a:bodyPr spcFirstLastPara="1" vert="horz" wrap="square" lIns="121900" tIns="121900" rIns="121900" bIns="121900" rtlCol="0" anchor="t" anchorCtr="0">
            <a:noAutofit/>
          </a:bodyPr>
          <a:lstStyle/>
          <a:p>
            <a:pPr marL="609585" indent="-524920">
              <a:buAutoNum type="arabicPeriod"/>
            </a:pPr>
            <a:r>
              <a:rPr lang="ro"/>
              <a:t>THE PELES CASTLE</a:t>
            </a:r>
            <a:endParaRPr/>
          </a:p>
        </p:txBody>
      </p:sp>
      <p:sp>
        <p:nvSpPr>
          <p:cNvPr id="158" name="Shape 158"/>
          <p:cNvSpPr txBox="1">
            <a:spLocks noGrp="1"/>
          </p:cNvSpPr>
          <p:nvPr>
            <p:ph type="body" idx="1"/>
          </p:nvPr>
        </p:nvSpPr>
        <p:spPr>
          <a:xfrm>
            <a:off x="972600" y="2771833"/>
            <a:ext cx="5222400" cy="30148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ro" sz="2400" b="1" dirty="0">
                <a:solidFill>
                  <a:srgbClr val="6A6A6A"/>
                </a:solidFill>
                <a:highlight>
                  <a:srgbClr val="FFFFFF"/>
                </a:highlight>
                <a:latin typeface="Arial"/>
                <a:ea typeface="Arial"/>
                <a:cs typeface="Arial"/>
                <a:sym typeface="Arial"/>
              </a:rPr>
              <a:t>Peleș Castle</a:t>
            </a:r>
            <a:r>
              <a:rPr lang="ro" sz="2400" dirty="0">
                <a:solidFill>
                  <a:srgbClr val="545454"/>
                </a:solidFill>
                <a:highlight>
                  <a:srgbClr val="FFFFFF"/>
                </a:highlight>
                <a:latin typeface="Arial"/>
                <a:ea typeface="Arial"/>
                <a:cs typeface="Arial"/>
                <a:sym typeface="Arial"/>
              </a:rPr>
              <a:t> is a Neo-Renaissance castle in the Carpathian Mountains, near Sinaia, in Prahova County, Romania, on an existing route linking Transylvania and Wallachia, built between 1873 and 1914. Its inauguration was held in 1883. It was constructed for King Carol I.</a:t>
            </a:r>
            <a:endParaRPr sz="2400" dirty="0"/>
          </a:p>
        </p:txBody>
      </p:sp>
      <p:pic>
        <p:nvPicPr>
          <p:cNvPr id="159" name="Shape 15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195000" y="2165101"/>
            <a:ext cx="5590600" cy="3724737"/>
          </a:xfrm>
          <a:prstGeom prst="rect">
            <a:avLst/>
          </a:prstGeom>
          <a:noFill/>
          <a:ln>
            <a:noFill/>
          </a:ln>
        </p:spPr>
      </p:pic>
    </p:spTree>
    <p:extLst>
      <p:ext uri="{BB962C8B-B14F-4D97-AF65-F5344CB8AC3E}">
        <p14:creationId xmlns:p14="http://schemas.microsoft.com/office/powerpoint/2010/main" val="630294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972600" y="1758200"/>
            <a:ext cx="10251600" cy="713600"/>
          </a:xfrm>
          <a:prstGeom prst="rect">
            <a:avLst/>
          </a:prstGeom>
        </p:spPr>
        <p:txBody>
          <a:bodyPr spcFirstLastPara="1" vert="horz" wrap="square" lIns="121900" tIns="121900" rIns="121900" bIns="121900" rtlCol="0" anchor="t" anchorCtr="0">
            <a:noAutofit/>
          </a:bodyPr>
          <a:lstStyle/>
          <a:p>
            <a:r>
              <a:rPr lang="ro"/>
              <a:t>2. THE ANTIPA MUSEUM</a:t>
            </a:r>
            <a:endParaRPr/>
          </a:p>
        </p:txBody>
      </p:sp>
      <p:sp>
        <p:nvSpPr>
          <p:cNvPr id="165" name="Shape 165"/>
          <p:cNvSpPr txBox="1">
            <a:spLocks noGrp="1"/>
          </p:cNvSpPr>
          <p:nvPr>
            <p:ph type="body" idx="1"/>
          </p:nvPr>
        </p:nvSpPr>
        <p:spPr>
          <a:xfrm>
            <a:off x="972600" y="2771833"/>
            <a:ext cx="5910800" cy="30148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ro" sz="2400" dirty="0">
                <a:solidFill>
                  <a:srgbClr val="545454"/>
                </a:solidFill>
                <a:highlight>
                  <a:srgbClr val="FFFFFF"/>
                </a:highlight>
                <a:latin typeface="Arial"/>
                <a:ea typeface="Arial"/>
                <a:cs typeface="Arial"/>
                <a:sym typeface="Arial"/>
              </a:rPr>
              <a:t>At Antipa museum </a:t>
            </a:r>
            <a:r>
              <a:rPr lang="en-US" sz="2400" dirty="0">
                <a:solidFill>
                  <a:srgbClr val="545454"/>
                </a:solidFill>
                <a:highlight>
                  <a:srgbClr val="FFFFFF"/>
                </a:highlight>
                <a:latin typeface="Arial"/>
                <a:ea typeface="Arial"/>
                <a:cs typeface="Arial"/>
                <a:sym typeface="Arial"/>
              </a:rPr>
              <a:t>there </a:t>
            </a:r>
            <a:r>
              <a:rPr lang="ro" sz="2400" dirty="0">
                <a:solidFill>
                  <a:srgbClr val="545454"/>
                </a:solidFill>
                <a:highlight>
                  <a:srgbClr val="FFFFFF"/>
                </a:highlight>
                <a:latin typeface="Arial"/>
                <a:ea typeface="Arial"/>
                <a:cs typeface="Arial"/>
                <a:sym typeface="Arial"/>
              </a:rPr>
              <a:t>are 2 million invertebrate and vertebrate specimens. The present headquarter buildings were designed and built at the initiative of Grigore </a:t>
            </a:r>
            <a:r>
              <a:rPr lang="ro" sz="2400" b="1" dirty="0">
                <a:solidFill>
                  <a:srgbClr val="6A6A6A"/>
                </a:solidFill>
                <a:highlight>
                  <a:srgbClr val="FFFFFF"/>
                </a:highlight>
                <a:latin typeface="Arial"/>
                <a:ea typeface="Arial"/>
                <a:cs typeface="Arial"/>
                <a:sym typeface="Arial"/>
              </a:rPr>
              <a:t>Antipa</a:t>
            </a:r>
            <a:r>
              <a:rPr lang="ro" sz="2400" dirty="0">
                <a:solidFill>
                  <a:srgbClr val="545454"/>
                </a:solidFill>
                <a:highlight>
                  <a:srgbClr val="FFFFFF"/>
                </a:highlight>
                <a:latin typeface="Arial"/>
                <a:ea typeface="Arial"/>
                <a:cs typeface="Arial"/>
                <a:sym typeface="Arial"/>
              </a:rPr>
              <a:t>, director of the</a:t>
            </a:r>
            <a:r>
              <a:rPr lang="en-US" sz="2400" dirty="0">
                <a:solidFill>
                  <a:srgbClr val="545454"/>
                </a:solidFill>
                <a:highlight>
                  <a:srgbClr val="FFFFFF"/>
                </a:highlight>
                <a:latin typeface="Arial"/>
                <a:ea typeface="Arial"/>
                <a:cs typeface="Arial"/>
                <a:sym typeface="Arial"/>
              </a:rPr>
              <a:t> </a:t>
            </a:r>
            <a:r>
              <a:rPr lang="ro" sz="2400" b="1" dirty="0">
                <a:solidFill>
                  <a:srgbClr val="6A6A6A"/>
                </a:solidFill>
                <a:highlight>
                  <a:srgbClr val="FFFFFF"/>
                </a:highlight>
                <a:latin typeface="Arial"/>
                <a:ea typeface="Arial"/>
                <a:cs typeface="Arial"/>
                <a:sym typeface="Arial"/>
              </a:rPr>
              <a:t>museum</a:t>
            </a:r>
            <a:r>
              <a:rPr lang="ro" sz="2400" dirty="0">
                <a:solidFill>
                  <a:srgbClr val="545454"/>
                </a:solidFill>
                <a:highlight>
                  <a:srgbClr val="FFFFFF"/>
                </a:highlight>
                <a:latin typeface="Arial"/>
                <a:ea typeface="Arial"/>
                <a:cs typeface="Arial"/>
                <a:sym typeface="Arial"/>
              </a:rPr>
              <a:t> between 1893 - 1944.</a:t>
            </a:r>
            <a:endParaRPr sz="2400" dirty="0"/>
          </a:p>
        </p:txBody>
      </p:sp>
      <p:pic>
        <p:nvPicPr>
          <p:cNvPr id="166" name="Shape 166"/>
          <p:cNvPicPr preferRelativeResize="0"/>
          <p:nvPr/>
        </p:nvPicPr>
        <p:blipFill>
          <a:blip r:embed="rId3">
            <a:alphaModFix/>
          </a:blip>
          <a:stretch>
            <a:fillRect/>
          </a:stretch>
        </p:blipFill>
        <p:spPr>
          <a:xfrm>
            <a:off x="7010101" y="1374801"/>
            <a:ext cx="4946767" cy="2449367"/>
          </a:xfrm>
          <a:prstGeom prst="rect">
            <a:avLst/>
          </a:prstGeom>
          <a:noFill/>
          <a:ln>
            <a:noFill/>
          </a:ln>
        </p:spPr>
      </p:pic>
    </p:spTree>
    <p:extLst>
      <p:ext uri="{BB962C8B-B14F-4D97-AF65-F5344CB8AC3E}">
        <p14:creationId xmlns:p14="http://schemas.microsoft.com/office/powerpoint/2010/main" val="257230376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972600" y="1758200"/>
            <a:ext cx="10251600" cy="713600"/>
          </a:xfrm>
          <a:prstGeom prst="rect">
            <a:avLst/>
          </a:prstGeom>
        </p:spPr>
        <p:txBody>
          <a:bodyPr spcFirstLastPara="1" vert="horz" wrap="square" lIns="121900" tIns="121900" rIns="121900" bIns="121900" rtlCol="0" anchor="t" anchorCtr="0">
            <a:noAutofit/>
          </a:bodyPr>
          <a:lstStyle/>
          <a:p>
            <a:r>
              <a:rPr lang="ro"/>
              <a:t>3. THE PALACE OF CULTURE</a:t>
            </a:r>
            <a:endParaRPr/>
          </a:p>
        </p:txBody>
      </p:sp>
      <p:sp>
        <p:nvSpPr>
          <p:cNvPr id="172" name="Shape 172"/>
          <p:cNvSpPr txBox="1">
            <a:spLocks noGrp="1"/>
          </p:cNvSpPr>
          <p:nvPr>
            <p:ph type="body" idx="1"/>
          </p:nvPr>
        </p:nvSpPr>
        <p:spPr>
          <a:xfrm>
            <a:off x="972600" y="2771833"/>
            <a:ext cx="5528400" cy="30148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ro" sz="2400" dirty="0">
                <a:solidFill>
                  <a:srgbClr val="545454"/>
                </a:solidFill>
                <a:highlight>
                  <a:srgbClr val="FFFFFF"/>
                </a:highlight>
                <a:latin typeface="Arial"/>
                <a:ea typeface="Arial"/>
                <a:cs typeface="Arial"/>
                <a:sym typeface="Arial"/>
              </a:rPr>
              <a:t>The </a:t>
            </a:r>
            <a:r>
              <a:rPr lang="ro" sz="2400" b="1" dirty="0">
                <a:solidFill>
                  <a:srgbClr val="6A6A6A"/>
                </a:solidFill>
                <a:highlight>
                  <a:srgbClr val="FFFFFF"/>
                </a:highlight>
                <a:latin typeface="Arial"/>
                <a:ea typeface="Arial"/>
                <a:cs typeface="Arial"/>
                <a:sym typeface="Arial"/>
              </a:rPr>
              <a:t>Palace</a:t>
            </a:r>
            <a:r>
              <a:rPr lang="ro" sz="2400" dirty="0">
                <a:solidFill>
                  <a:srgbClr val="545454"/>
                </a:solidFill>
                <a:highlight>
                  <a:srgbClr val="FFFFFF"/>
                </a:highlight>
                <a:latin typeface="Arial"/>
                <a:ea typeface="Arial"/>
                <a:cs typeface="Arial"/>
                <a:sym typeface="Arial"/>
              </a:rPr>
              <a:t> of </a:t>
            </a:r>
            <a:r>
              <a:rPr lang="ro" sz="2400" b="1" dirty="0">
                <a:solidFill>
                  <a:srgbClr val="6A6A6A"/>
                </a:solidFill>
                <a:highlight>
                  <a:srgbClr val="FFFFFF"/>
                </a:highlight>
                <a:latin typeface="Arial"/>
                <a:ea typeface="Arial"/>
                <a:cs typeface="Arial"/>
                <a:sym typeface="Arial"/>
              </a:rPr>
              <a:t>Culture</a:t>
            </a:r>
            <a:r>
              <a:rPr lang="ro" sz="2400" dirty="0">
                <a:solidFill>
                  <a:srgbClr val="545454"/>
                </a:solidFill>
                <a:highlight>
                  <a:srgbClr val="FFFFFF"/>
                </a:highlight>
                <a:latin typeface="Arial"/>
                <a:ea typeface="Arial"/>
                <a:cs typeface="Arial"/>
                <a:sym typeface="Arial"/>
              </a:rPr>
              <a:t> is an edifice located in </a:t>
            </a:r>
            <a:r>
              <a:rPr lang="ro" sz="2400" b="1" dirty="0">
                <a:solidFill>
                  <a:srgbClr val="6A6A6A"/>
                </a:solidFill>
                <a:highlight>
                  <a:srgbClr val="FFFFFF"/>
                </a:highlight>
                <a:latin typeface="Arial"/>
                <a:ea typeface="Arial"/>
                <a:cs typeface="Arial"/>
                <a:sym typeface="Arial"/>
              </a:rPr>
              <a:t>Iași</a:t>
            </a:r>
            <a:r>
              <a:rPr lang="ro" sz="2400" dirty="0">
                <a:solidFill>
                  <a:srgbClr val="545454"/>
                </a:solidFill>
                <a:highlight>
                  <a:srgbClr val="FFFFFF"/>
                </a:highlight>
                <a:latin typeface="Arial"/>
                <a:ea typeface="Arial"/>
                <a:cs typeface="Arial"/>
                <a:sym typeface="Arial"/>
              </a:rPr>
              <a:t>, Romania. The building served as Administrative and Justice </a:t>
            </a:r>
            <a:r>
              <a:rPr lang="ro" sz="2400" b="1" dirty="0">
                <a:solidFill>
                  <a:srgbClr val="6A6A6A"/>
                </a:solidFill>
                <a:highlight>
                  <a:srgbClr val="FFFFFF"/>
                </a:highlight>
                <a:latin typeface="Arial"/>
                <a:ea typeface="Arial"/>
                <a:cs typeface="Arial"/>
                <a:sym typeface="Arial"/>
              </a:rPr>
              <a:t>Palace</a:t>
            </a:r>
            <a:r>
              <a:rPr lang="ro" sz="2400" dirty="0">
                <a:solidFill>
                  <a:srgbClr val="545454"/>
                </a:solidFill>
                <a:highlight>
                  <a:srgbClr val="FFFFFF"/>
                </a:highlight>
                <a:latin typeface="Arial"/>
                <a:ea typeface="Arial"/>
                <a:cs typeface="Arial"/>
                <a:sym typeface="Arial"/>
              </a:rPr>
              <a:t> until 1955, when its destination was changed, being assigned to the four museums nowadays united under the name of Mold</a:t>
            </a:r>
            <a:r>
              <a:rPr lang="en-US" sz="2400" dirty="0">
                <a:solidFill>
                  <a:srgbClr val="545454"/>
                </a:solidFill>
                <a:highlight>
                  <a:srgbClr val="FFFFFF"/>
                </a:highlight>
                <a:latin typeface="Arial"/>
                <a:ea typeface="Arial"/>
                <a:cs typeface="Arial"/>
                <a:sym typeface="Arial"/>
              </a:rPr>
              <a:t>ova</a:t>
            </a:r>
            <a:r>
              <a:rPr lang="ro" sz="2400" dirty="0">
                <a:solidFill>
                  <a:srgbClr val="545454"/>
                </a:solidFill>
                <a:highlight>
                  <a:srgbClr val="FFFFFF"/>
                </a:highlight>
                <a:latin typeface="Arial"/>
                <a:ea typeface="Arial"/>
                <a:cs typeface="Arial"/>
                <a:sym typeface="Arial"/>
              </a:rPr>
              <a:t> National Museum Complex.</a:t>
            </a:r>
            <a:endParaRPr sz="2400" dirty="0"/>
          </a:p>
        </p:txBody>
      </p:sp>
      <p:pic>
        <p:nvPicPr>
          <p:cNvPr id="173" name="Shape 17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501001" y="2649500"/>
            <a:ext cx="5351700" cy="3014800"/>
          </a:xfrm>
          <a:prstGeom prst="rect">
            <a:avLst/>
          </a:prstGeom>
          <a:noFill/>
          <a:ln>
            <a:noFill/>
          </a:ln>
        </p:spPr>
      </p:pic>
    </p:spTree>
    <p:extLst>
      <p:ext uri="{BB962C8B-B14F-4D97-AF65-F5344CB8AC3E}">
        <p14:creationId xmlns:p14="http://schemas.microsoft.com/office/powerpoint/2010/main" val="7109458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914400" y="1193800"/>
            <a:ext cx="10251600" cy="713600"/>
          </a:xfrm>
          <a:prstGeom prst="rect">
            <a:avLst/>
          </a:prstGeom>
        </p:spPr>
        <p:txBody>
          <a:bodyPr spcFirstLastPara="1" vert="horz" wrap="square" lIns="121900" tIns="121900" rIns="121900" bIns="121900" rtlCol="0" anchor="t" anchorCtr="0">
            <a:noAutofit/>
          </a:bodyPr>
          <a:lstStyle/>
          <a:p>
            <a:r>
              <a:rPr lang="ro" sz="4800" dirty="0"/>
              <a:t>THANK YOU FOR </a:t>
            </a:r>
            <a:r>
              <a:rPr lang="en-US" sz="4800" dirty="0"/>
              <a:t>YOUR </a:t>
            </a:r>
            <a:r>
              <a:rPr lang="ro" sz="4800" dirty="0"/>
              <a:t>ATTENTION!!!</a:t>
            </a:r>
            <a:endParaRPr sz="4800" dirty="0"/>
          </a:p>
        </p:txBody>
      </p:sp>
      <p:pic>
        <p:nvPicPr>
          <p:cNvPr id="180" name="Shape 18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97933" y="2771833"/>
            <a:ext cx="6032600" cy="2264067"/>
          </a:xfrm>
          <a:prstGeom prst="rect">
            <a:avLst/>
          </a:prstGeom>
          <a:noFill/>
          <a:ln>
            <a:noFill/>
          </a:ln>
        </p:spPr>
      </p:pic>
      <p:pic>
        <p:nvPicPr>
          <p:cNvPr id="181" name="Shape 18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466167" y="3519401"/>
            <a:ext cx="5725832" cy="3338601"/>
          </a:xfrm>
          <a:prstGeom prst="rect">
            <a:avLst/>
          </a:prstGeom>
          <a:noFill/>
          <a:ln>
            <a:noFill/>
          </a:ln>
        </p:spPr>
      </p:pic>
    </p:spTree>
    <p:extLst>
      <p:ext uri="{BB962C8B-B14F-4D97-AF65-F5344CB8AC3E}">
        <p14:creationId xmlns:p14="http://schemas.microsoft.com/office/powerpoint/2010/main" val="37350816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559" y="210356"/>
            <a:ext cx="10131425" cy="987380"/>
          </a:xfrm>
        </p:spPr>
        <p:txBody>
          <a:bodyPr/>
          <a:lstStyle/>
          <a:p>
            <a:pPr algn="ctr"/>
            <a:r>
              <a:rPr lang="en-US" dirty="0"/>
              <a:t>Men’s clothing</a:t>
            </a:r>
          </a:p>
        </p:txBody>
      </p:sp>
      <p:sp>
        <p:nvSpPr>
          <p:cNvPr id="3" name="Content Placeholder 2"/>
          <p:cNvSpPr>
            <a:spLocks noGrp="1"/>
          </p:cNvSpPr>
          <p:nvPr>
            <p:ph idx="1"/>
          </p:nvPr>
        </p:nvSpPr>
        <p:spPr>
          <a:xfrm>
            <a:off x="115910" y="991673"/>
            <a:ext cx="11784169" cy="5692462"/>
          </a:xfrm>
        </p:spPr>
        <p:txBody>
          <a:bodyPr>
            <a:normAutofit fontScale="92500" lnSpcReduction="20000"/>
          </a:bodyPr>
          <a:lstStyle/>
          <a:p>
            <a:r>
              <a:rPr lang="vi-VN" sz="2000" dirty="0">
                <a:latin typeface="Calibri Light" pitchFamily="34" charset="0"/>
              </a:rPr>
              <a:t>The </a:t>
            </a:r>
            <a:r>
              <a:rPr lang="vi-VN" sz="2000" b="1" i="1" dirty="0">
                <a:latin typeface="Calibri Light" pitchFamily="34" charset="0"/>
              </a:rPr>
              <a:t>ițari</a:t>
            </a:r>
            <a:r>
              <a:rPr lang="vi-VN" sz="2000" dirty="0">
                <a:latin typeface="Calibri Light" pitchFamily="34" charset="0"/>
              </a:rPr>
              <a:t> are typical for </a:t>
            </a:r>
            <a:r>
              <a:rPr lang="vi-VN" sz="2000" dirty="0">
                <a:latin typeface="Calibri Light" pitchFamily="34" charset="0"/>
                <a:hlinkClick r:id="rId2" tooltip="Moldovans"/>
              </a:rPr>
              <a:t>Moldovans</a:t>
            </a:r>
            <a:r>
              <a:rPr lang="vi-VN" sz="2000" dirty="0">
                <a:latin typeface="Calibri Light" pitchFamily="34" charset="0"/>
              </a:rPr>
              <a:t> and represent a pair of long peasant trousers that were sewn from </a:t>
            </a:r>
            <a:r>
              <a:rPr lang="vi-VN" sz="2000" i="1" dirty="0">
                <a:latin typeface="Calibri Light" pitchFamily="34" charset="0"/>
              </a:rPr>
              <a:t>țigaie</a:t>
            </a:r>
            <a:r>
              <a:rPr lang="vi-VN" sz="2000" dirty="0">
                <a:latin typeface="Calibri Light" pitchFamily="34" charset="0"/>
              </a:rPr>
              <a:t> (a special breed of sheep wool). They were worn during the summer and the winter. </a:t>
            </a:r>
            <a:r>
              <a:rPr lang="vi-VN" sz="2000" i="1" dirty="0">
                <a:latin typeface="Calibri Light" pitchFamily="34" charset="0"/>
              </a:rPr>
              <a:t>Ițarii</a:t>
            </a:r>
            <a:r>
              <a:rPr lang="vi-VN" sz="2000" dirty="0">
                <a:latin typeface="Calibri Light" pitchFamily="34" charset="0"/>
              </a:rPr>
              <a:t> for summer wear are made of </a:t>
            </a:r>
            <a:r>
              <a:rPr lang="vi-VN" sz="2000" i="1" dirty="0">
                <a:latin typeface="Calibri Light" pitchFamily="34" charset="0"/>
              </a:rPr>
              <a:t>pânză de sac</a:t>
            </a:r>
            <a:r>
              <a:rPr lang="vi-VN" sz="2000" dirty="0">
                <a:latin typeface="Calibri Light" pitchFamily="34" charset="0"/>
              </a:rPr>
              <a:t> (bulky cotton).</a:t>
            </a:r>
            <a:endParaRPr lang="en-US" sz="2000" dirty="0">
              <a:latin typeface="Calibri Light" pitchFamily="34" charset="0"/>
            </a:endParaRPr>
          </a:p>
          <a:p>
            <a:r>
              <a:rPr lang="vi-VN" sz="2000" dirty="0">
                <a:latin typeface="Calibri Light" pitchFamily="34" charset="0"/>
              </a:rPr>
              <a:t>The </a:t>
            </a:r>
            <a:r>
              <a:rPr lang="vi-VN" sz="2000" b="1" i="1" dirty="0">
                <a:latin typeface="Calibri Light" pitchFamily="34" charset="0"/>
              </a:rPr>
              <a:t>cioareci</a:t>
            </a:r>
            <a:r>
              <a:rPr lang="vi-VN" sz="2000" dirty="0">
                <a:latin typeface="Calibri Light" pitchFamily="34" charset="0"/>
              </a:rPr>
              <a:t> are peasant pants of white woollen cloth (</a:t>
            </a:r>
            <a:r>
              <a:rPr lang="vi-VN" sz="2000" i="1" dirty="0">
                <a:latin typeface="Calibri Light" pitchFamily="34" charset="0"/>
              </a:rPr>
              <a:t>dimie</a:t>
            </a:r>
            <a:r>
              <a:rPr lang="vi-VN" sz="2000" dirty="0">
                <a:latin typeface="Calibri Light" pitchFamily="34" charset="0"/>
              </a:rPr>
              <a:t>, </a:t>
            </a:r>
            <a:r>
              <a:rPr lang="vi-VN" sz="2000" i="1" dirty="0">
                <a:latin typeface="Calibri Light" pitchFamily="34" charset="0"/>
              </a:rPr>
              <a:t>pănură</a:t>
            </a:r>
            <a:r>
              <a:rPr lang="vi-VN" sz="2000" dirty="0">
                <a:latin typeface="Calibri Light" pitchFamily="34" charset="0"/>
              </a:rPr>
              <a:t> or </a:t>
            </a:r>
            <a:r>
              <a:rPr lang="vi-VN" sz="2000" i="1" dirty="0">
                <a:latin typeface="Calibri Light" pitchFamily="34" charset="0"/>
              </a:rPr>
              <a:t>aba</a:t>
            </a:r>
            <a:r>
              <a:rPr lang="vi-VN" sz="2000" dirty="0">
                <a:latin typeface="Calibri Light" pitchFamily="34" charset="0"/>
              </a:rPr>
              <a:t>) woven in four threads, therefore thicker than the </a:t>
            </a:r>
            <a:r>
              <a:rPr lang="vi-VN" sz="2000" i="1" dirty="0">
                <a:latin typeface="Calibri Light" pitchFamily="34" charset="0"/>
              </a:rPr>
              <a:t>ițari</a:t>
            </a:r>
            <a:r>
              <a:rPr lang="vi-VN" sz="2000" dirty="0">
                <a:latin typeface="Calibri Light" pitchFamily="34" charset="0"/>
              </a:rPr>
              <a:t>.</a:t>
            </a:r>
            <a:endParaRPr lang="en-US" sz="2000" dirty="0">
              <a:latin typeface="Calibri Light" pitchFamily="34" charset="0"/>
            </a:endParaRPr>
          </a:p>
          <a:p>
            <a:r>
              <a:rPr lang="vi-VN" sz="2000" dirty="0">
                <a:latin typeface="Calibri Light" pitchFamily="34" charset="0"/>
              </a:rPr>
              <a:t>The oldest type of footwear is peasant sandals (</a:t>
            </a:r>
            <a:r>
              <a:rPr lang="vi-VN" sz="2000" b="1" i="1" dirty="0">
                <a:latin typeface="Calibri Light" pitchFamily="34" charset="0"/>
              </a:rPr>
              <a:t>opinci</a:t>
            </a:r>
            <a:r>
              <a:rPr lang="vi-VN" sz="2000" dirty="0">
                <a:latin typeface="Calibri Light" pitchFamily="34" charset="0"/>
              </a:rPr>
              <a:t>) worn with hemp canvas, woollen or felt foot wraps (</a:t>
            </a:r>
            <a:r>
              <a:rPr lang="vi-VN" sz="2000" i="1" dirty="0">
                <a:latin typeface="Calibri Light" pitchFamily="34" charset="0"/>
              </a:rPr>
              <a:t>obiele</a:t>
            </a:r>
            <a:r>
              <a:rPr lang="vi-VN" sz="2000" dirty="0">
                <a:latin typeface="Calibri Light" pitchFamily="34" charset="0"/>
              </a:rPr>
              <a:t>) or woollen socks (</a:t>
            </a:r>
            <a:r>
              <a:rPr lang="vi-VN" sz="2000" i="1" dirty="0">
                <a:latin typeface="Calibri Light" pitchFamily="34" charset="0"/>
              </a:rPr>
              <a:t>călțuni</a:t>
            </a:r>
            <a:r>
              <a:rPr lang="vi-VN" sz="2000" dirty="0">
                <a:latin typeface="Calibri Light" pitchFamily="34" charset="0"/>
              </a:rPr>
              <a:t>). Evidence for this style of footwear can be seen on a clay foot found in </a:t>
            </a:r>
            <a:r>
              <a:rPr lang="vi-VN" sz="2000" dirty="0">
                <a:latin typeface="Calibri Light" pitchFamily="34" charset="0"/>
                <a:hlinkClick r:id="rId3" tooltip="Turdaș"/>
              </a:rPr>
              <a:t>Turdaș</a:t>
            </a:r>
            <a:r>
              <a:rPr lang="vi-VN" sz="2000" dirty="0">
                <a:latin typeface="Calibri Light" pitchFamily="34" charset="0"/>
              </a:rPr>
              <a:t>, dating from around 2500 BC.</a:t>
            </a:r>
            <a:endParaRPr lang="en-US" sz="2000" dirty="0">
              <a:latin typeface="Calibri Light" pitchFamily="34" charset="0"/>
            </a:endParaRPr>
          </a:p>
          <a:p>
            <a:r>
              <a:rPr lang="en-US" sz="2000" dirty="0">
                <a:latin typeface="Calibri Light" pitchFamily="34" charset="0"/>
              </a:rPr>
              <a:t>Known often by various names locally, the </a:t>
            </a:r>
            <a:r>
              <a:rPr lang="en-US" sz="2000" b="1" i="1" dirty="0">
                <a:latin typeface="Calibri Light" pitchFamily="34" charset="0"/>
              </a:rPr>
              <a:t>pieptar</a:t>
            </a:r>
            <a:r>
              <a:rPr lang="en-US" sz="2000" dirty="0">
                <a:latin typeface="Calibri Light" pitchFamily="34" charset="0"/>
              </a:rPr>
              <a:t> is an embroidered sheepskin vest, made generally in two styles, opened (</a:t>
            </a:r>
            <a:r>
              <a:rPr lang="en-US" sz="2000" i="1" dirty="0">
                <a:latin typeface="Calibri Light" pitchFamily="34" charset="0"/>
              </a:rPr>
              <a:t>spintecat</a:t>
            </a:r>
            <a:r>
              <a:rPr lang="en-US" sz="2000" dirty="0">
                <a:latin typeface="Calibri Light" pitchFamily="34" charset="0"/>
              </a:rPr>
              <a:t>) or close (</a:t>
            </a:r>
            <a:r>
              <a:rPr lang="en-US" sz="2000" i="1" dirty="0">
                <a:latin typeface="Calibri Light" pitchFamily="34" charset="0"/>
              </a:rPr>
              <a:t>înfundat</a:t>
            </a:r>
            <a:r>
              <a:rPr lang="en-US" sz="2000" dirty="0">
                <a:latin typeface="Calibri Light" pitchFamily="34" charset="0"/>
              </a:rPr>
              <a:t>), with the first being of normal front cut and the second one having a side open to be closed with buttons or taken over the head like a pullover.</a:t>
            </a:r>
          </a:p>
          <a:p>
            <a:r>
              <a:rPr lang="en-US" sz="2000" b="1" dirty="0">
                <a:latin typeface="Calibri Light" pitchFamily="34" charset="0"/>
              </a:rPr>
              <a:t>Camasa</a:t>
            </a:r>
            <a:r>
              <a:rPr lang="en-US" sz="2000" dirty="0">
                <a:latin typeface="Calibri Light" pitchFamily="34" charset="0"/>
              </a:rPr>
              <a:t> is literally the Romanian word for shirt, and the variety of cuts and styles is overwhelming, varying greatly not only by area but also by age, status and occupation, only to be surpassed in variety by the women ones. Traditionally they were made of hemp or linseed linen, later of cotton.</a:t>
            </a:r>
          </a:p>
          <a:p>
            <a:r>
              <a:rPr lang="vi-VN" sz="2000" dirty="0">
                <a:latin typeface="Calibri Light" pitchFamily="34" charset="0"/>
              </a:rPr>
              <a:t>The </a:t>
            </a:r>
            <a:r>
              <a:rPr lang="vi-VN" sz="2000" b="1" i="1" dirty="0">
                <a:latin typeface="Calibri Light" pitchFamily="34" charset="0"/>
              </a:rPr>
              <a:t>suman</a:t>
            </a:r>
            <a:r>
              <a:rPr lang="vi-VN" sz="2000" dirty="0">
                <a:latin typeface="Calibri Light" pitchFamily="34" charset="0"/>
              </a:rPr>
              <a:t> is a long peasant coat, a cold weather garment, worn by both sexes, usually knee-deep, in white, cream, brown, gray or black woolen cloth, decorated with warious decorated with </a:t>
            </a:r>
            <a:r>
              <a:rPr lang="vi-VN" sz="2000" i="1" dirty="0">
                <a:latin typeface="Calibri Light" pitchFamily="34" charset="0"/>
              </a:rPr>
              <a:t>găitane</a:t>
            </a:r>
            <a:r>
              <a:rPr lang="vi-VN" sz="2000" dirty="0">
                <a:latin typeface="Calibri Light" pitchFamily="34" charset="0"/>
              </a:rPr>
              <a:t>.</a:t>
            </a:r>
            <a:endParaRPr lang="en-US" sz="2000" dirty="0">
              <a:latin typeface="Calibri Light" pitchFamily="34" charset="0"/>
            </a:endParaRPr>
          </a:p>
          <a:p>
            <a:r>
              <a:rPr lang="en-US" sz="2000" dirty="0">
                <a:latin typeface="Calibri Light" pitchFamily="34" charset="0"/>
              </a:rPr>
              <a:t>Of great importance was the girdle, their thick belt made of leather in case of </a:t>
            </a:r>
            <a:r>
              <a:rPr lang="en-US" sz="2000" i="1" dirty="0">
                <a:latin typeface="Calibri Light" pitchFamily="34" charset="0"/>
              </a:rPr>
              <a:t>chimir</a:t>
            </a:r>
            <a:r>
              <a:rPr lang="en-US" sz="2000" dirty="0">
                <a:latin typeface="Calibri Light" pitchFamily="34" charset="0"/>
              </a:rPr>
              <a:t> or woven textile in case of </a:t>
            </a:r>
            <a:r>
              <a:rPr lang="en-US" sz="2000" i="1" dirty="0">
                <a:latin typeface="Calibri Light" pitchFamily="34" charset="0"/>
              </a:rPr>
              <a:t>brau</a:t>
            </a:r>
            <a:r>
              <a:rPr lang="en-US" sz="2000" dirty="0">
                <a:latin typeface="Calibri Light" pitchFamily="34" charset="0"/>
              </a:rPr>
              <a:t>.</a:t>
            </a:r>
          </a:p>
          <a:p>
            <a:r>
              <a:rPr lang="en-US" sz="2000" dirty="0">
                <a:latin typeface="Calibri Light" pitchFamily="34" charset="0"/>
              </a:rPr>
              <a:t>Hats: sheepskin hats, felt hats, straw hats</a:t>
            </a:r>
          </a:p>
          <a:p>
            <a:endParaRPr lang="en-US" dirty="0"/>
          </a:p>
        </p:txBody>
      </p:sp>
    </p:spTree>
    <p:extLst>
      <p:ext uri="{BB962C8B-B14F-4D97-AF65-F5344CB8AC3E}">
        <p14:creationId xmlns:p14="http://schemas.microsoft.com/office/powerpoint/2010/main" val="125213060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16417"/>
            <a:ext cx="10131425" cy="1090411"/>
          </a:xfrm>
        </p:spPr>
        <p:txBody>
          <a:bodyPr/>
          <a:lstStyle/>
          <a:p>
            <a:pPr algn="ctr"/>
            <a:r>
              <a:rPr lang="en-US" dirty="0"/>
              <a:t>Women’s clothing</a:t>
            </a:r>
          </a:p>
        </p:txBody>
      </p:sp>
      <p:sp>
        <p:nvSpPr>
          <p:cNvPr id="3" name="Content Placeholder 2"/>
          <p:cNvSpPr>
            <a:spLocks noGrp="1"/>
          </p:cNvSpPr>
          <p:nvPr>
            <p:ph idx="1"/>
          </p:nvPr>
        </p:nvSpPr>
        <p:spPr>
          <a:xfrm>
            <a:off x="180305" y="1339403"/>
            <a:ext cx="9259910" cy="5318974"/>
          </a:xfrm>
        </p:spPr>
        <p:txBody>
          <a:bodyPr/>
          <a:lstStyle/>
          <a:p>
            <a:r>
              <a:rPr lang="en-US" b="1" i="1" dirty="0"/>
              <a:t>Ie</a:t>
            </a:r>
            <a:r>
              <a:rPr lang="en-US" dirty="0"/>
              <a:t> is the type of shirt of a typical gathered form of the collar, which has existed since ancient times. It is also known as the "Carpathian shirt", similar to the Slavic (Bulgarian, Serbian, Ukrainian, etc.) peoples.</a:t>
            </a:r>
          </a:p>
          <a:p>
            <a:r>
              <a:rPr lang="en-US" dirty="0"/>
              <a:t>The </a:t>
            </a:r>
            <a:r>
              <a:rPr lang="en-US" b="1" i="1" dirty="0"/>
              <a:t>fotã</a:t>
            </a:r>
            <a:r>
              <a:rPr lang="en-US" dirty="0"/>
              <a:t> is a richly ornamented wrap-around skirt made out of a rectangular piece of woolen fabric worn at the waist. Alternately, it can be made of two pieces of woven material that cover the front of the body (like an apron) and the back.</a:t>
            </a:r>
          </a:p>
          <a:p>
            <a:r>
              <a:rPr lang="vi-VN" dirty="0">
                <a:latin typeface="Calibri Light" pitchFamily="34" charset="0"/>
              </a:rPr>
              <a:t>Among the elements that should not miss in women's clothing are the "head coverings". They have a great aesthetic and social value for women. Young girls accustom to walk bareheaded, but after the wedding ritual – "bride's binders", "bride undressing" – the godmother puts her a beautiful </a:t>
            </a:r>
            <a:r>
              <a:rPr lang="vi-VN" i="1" dirty="0">
                <a:latin typeface="Calibri Light" pitchFamily="34" charset="0"/>
              </a:rPr>
              <a:t>basma</a:t>
            </a:r>
            <a:r>
              <a:rPr lang="vi-VN" dirty="0">
                <a:latin typeface="Calibri Light" pitchFamily="34" charset="0"/>
              </a:rPr>
              <a:t> or </a:t>
            </a:r>
            <a:r>
              <a:rPr lang="vi-VN" b="1" i="1" dirty="0">
                <a:latin typeface="Calibri Light" pitchFamily="34" charset="0"/>
              </a:rPr>
              <a:t>maramă</a:t>
            </a:r>
            <a:r>
              <a:rPr lang="vi-VN" dirty="0">
                <a:latin typeface="Calibri Light" pitchFamily="34" charset="0"/>
              </a:rPr>
              <a:t>.</a:t>
            </a:r>
            <a:endParaRPr lang="en-US" dirty="0">
              <a:latin typeface="Calibri Light"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24302" y="1471411"/>
            <a:ext cx="2768959" cy="429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67466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D075-2E4F-4C81-9648-362074725B6E}"/>
              </a:ext>
            </a:extLst>
          </p:cNvPr>
          <p:cNvSpPr>
            <a:spLocks noGrp="1"/>
          </p:cNvSpPr>
          <p:nvPr>
            <p:ph type="title"/>
          </p:nvPr>
        </p:nvSpPr>
        <p:spPr/>
        <p:txBody>
          <a:bodyPr>
            <a:normAutofit/>
          </a:bodyPr>
          <a:lstStyle/>
          <a:p>
            <a:r>
              <a:rPr lang="en-GB" sz="6600" dirty="0"/>
              <a:t>Culture of Romania:</a:t>
            </a:r>
          </a:p>
        </p:txBody>
      </p:sp>
      <p:sp>
        <p:nvSpPr>
          <p:cNvPr id="3" name="Content Placeholder 2">
            <a:extLst>
              <a:ext uri="{FF2B5EF4-FFF2-40B4-BE49-F238E27FC236}">
                <a16:creationId xmlns:a16="http://schemas.microsoft.com/office/drawing/2014/main" id="{BE65CABA-9A64-4D9F-93ED-86C4506A3887}"/>
              </a:ext>
            </a:extLst>
          </p:cNvPr>
          <p:cNvSpPr>
            <a:spLocks noGrp="1"/>
          </p:cNvSpPr>
          <p:nvPr>
            <p:ph idx="1"/>
          </p:nvPr>
        </p:nvSpPr>
        <p:spPr>
          <a:xfrm>
            <a:off x="685801" y="1337733"/>
            <a:ext cx="10131425" cy="4715933"/>
          </a:xfrm>
        </p:spPr>
        <p:txBody>
          <a:bodyPr/>
          <a:lstStyle/>
          <a:p>
            <a:pPr>
              <a:buFont typeface="Wingdings" panose="05000000000000000000" pitchFamily="2" charset="2"/>
              <a:buChar char="q"/>
            </a:pPr>
            <a:r>
              <a:rPr lang="en-US" sz="2400" dirty="0">
                <a:solidFill>
                  <a:srgbClr val="222222"/>
                </a:solidFill>
                <a:latin typeface="Arial" panose="020B0604020202020204" pitchFamily="34" charset="0"/>
              </a:rPr>
              <a:t>The </a:t>
            </a:r>
            <a:r>
              <a:rPr lang="en-US" sz="2400" b="1" dirty="0">
                <a:solidFill>
                  <a:srgbClr val="222222"/>
                </a:solidFill>
                <a:latin typeface="Arial" panose="020B0604020202020204" pitchFamily="34" charset="0"/>
              </a:rPr>
              <a:t>culture of </a:t>
            </a:r>
            <a:r>
              <a:rPr lang="en-US" sz="2400" b="1" dirty="0">
                <a:solidFill>
                  <a:srgbClr val="0B0080"/>
                </a:solidFill>
                <a:latin typeface="Arial" panose="020B0604020202020204" pitchFamily="34" charset="0"/>
              </a:rPr>
              <a:t>Romania</a:t>
            </a:r>
            <a:r>
              <a:rPr lang="en-US" sz="2400" dirty="0">
                <a:solidFill>
                  <a:srgbClr val="222222"/>
                </a:solidFill>
                <a:latin typeface="Arial" panose="020B0604020202020204" pitchFamily="34" charset="0"/>
              </a:rPr>
              <a:t> is a unique culture, which is the product of its geography and its distinct historical evolution.</a:t>
            </a:r>
          </a:p>
          <a:p>
            <a:pPr>
              <a:buFont typeface="Wingdings" panose="05000000000000000000" pitchFamily="2" charset="2"/>
              <a:buChar char="q"/>
            </a:pPr>
            <a:r>
              <a:rPr lang="en-US" sz="2400" dirty="0">
                <a:solidFill>
                  <a:srgbClr val="222222"/>
                </a:solidFill>
                <a:latin typeface="Arial" panose="020B0604020202020204" pitchFamily="34" charset="0"/>
              </a:rPr>
              <a:t>A feature of Romanian culture is the special relationship between folklore and the learned culture, determined by two factors. First, the rural character of the Romanian communities resulted in an exceptionally vital and creative traditional culture.</a:t>
            </a:r>
          </a:p>
          <a:p>
            <a:pPr>
              <a:buFont typeface="Wingdings" panose="05000000000000000000" pitchFamily="2" charset="2"/>
              <a:buChar char="q"/>
            </a:pPr>
            <a:endParaRPr lang="en-GB" dirty="0"/>
          </a:p>
        </p:txBody>
      </p:sp>
    </p:spTree>
    <p:extLst>
      <p:ext uri="{BB962C8B-B14F-4D97-AF65-F5344CB8AC3E}">
        <p14:creationId xmlns:p14="http://schemas.microsoft.com/office/powerpoint/2010/main" val="2638327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BD38-A979-44FB-B2CD-49CA6AF0AC3B}"/>
              </a:ext>
            </a:extLst>
          </p:cNvPr>
          <p:cNvSpPr>
            <a:spLocks noGrp="1"/>
          </p:cNvSpPr>
          <p:nvPr>
            <p:ph type="title"/>
          </p:nvPr>
        </p:nvSpPr>
        <p:spPr>
          <a:xfrm>
            <a:off x="685802" y="125062"/>
            <a:ext cx="10131425" cy="1456267"/>
          </a:xfrm>
        </p:spPr>
        <p:txBody>
          <a:bodyPr>
            <a:normAutofit/>
          </a:bodyPr>
          <a:lstStyle/>
          <a:p>
            <a:r>
              <a:rPr lang="en-GB" sz="6600" dirty="0"/>
              <a:t>Easter:</a:t>
            </a:r>
          </a:p>
        </p:txBody>
      </p:sp>
      <p:sp>
        <p:nvSpPr>
          <p:cNvPr id="3" name="Content Placeholder 2">
            <a:extLst>
              <a:ext uri="{FF2B5EF4-FFF2-40B4-BE49-F238E27FC236}">
                <a16:creationId xmlns:a16="http://schemas.microsoft.com/office/drawing/2014/main" id="{59205768-31A3-42B5-A9D4-22E753785E31}"/>
              </a:ext>
            </a:extLst>
          </p:cNvPr>
          <p:cNvSpPr>
            <a:spLocks noGrp="1"/>
          </p:cNvSpPr>
          <p:nvPr>
            <p:ph idx="1"/>
          </p:nvPr>
        </p:nvSpPr>
        <p:spPr>
          <a:xfrm>
            <a:off x="298463" y="1223022"/>
            <a:ext cx="11325440" cy="1456267"/>
          </a:xfrm>
        </p:spPr>
        <p:txBody>
          <a:bodyPr>
            <a:normAutofit/>
          </a:bodyPr>
          <a:lstStyle/>
          <a:p>
            <a:pPr>
              <a:buFont typeface="Wingdings" panose="05000000000000000000" pitchFamily="2" charset="2"/>
              <a:buChar char="v"/>
            </a:pPr>
            <a:r>
              <a:rPr lang="en-US" sz="2800" dirty="0"/>
              <a:t>Easter is the most important celebration of the Romanian people and it is preceded by numerous preparations and rituals.</a:t>
            </a:r>
            <a:endParaRPr lang="en-GB" sz="2800" dirty="0"/>
          </a:p>
        </p:txBody>
      </p:sp>
      <p:pic>
        <p:nvPicPr>
          <p:cNvPr id="1026" name="Picture 2" descr="Imagini pentru oua vopsite">
            <a:extLst>
              <a:ext uri="{FF2B5EF4-FFF2-40B4-BE49-F238E27FC236}">
                <a16:creationId xmlns:a16="http://schemas.microsoft.com/office/drawing/2014/main" id="{16D9AF40-0805-4F9B-B7E6-B7E50A0E38C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1158741">
            <a:off x="-30782" y="2754317"/>
            <a:ext cx="3980174" cy="26367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Imagini pentru cozonac">
            <a:extLst>
              <a:ext uri="{FF2B5EF4-FFF2-40B4-BE49-F238E27FC236}">
                <a16:creationId xmlns:a16="http://schemas.microsoft.com/office/drawing/2014/main" id="{17835CB0-F77F-49BE-93E8-C77A4B03B7F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06413">
            <a:off x="4025491" y="4257993"/>
            <a:ext cx="4141016" cy="23264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Imagini pentru pasca">
            <a:extLst>
              <a:ext uri="{FF2B5EF4-FFF2-40B4-BE49-F238E27FC236}">
                <a16:creationId xmlns:a16="http://schemas.microsoft.com/office/drawing/2014/main" id="{C850BCBD-F6BC-4742-B140-C7F0D8B76AF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155802">
            <a:off x="7778419" y="1925089"/>
            <a:ext cx="4437642" cy="2560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1030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circle(in)">
                                      <p:cBhvr>
                                        <p:cTn id="20" dur="20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barn(inVertical)">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randombar(horizontal)">
                                      <p:cBhvr>
                                        <p:cTn id="30"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BF8F8-F149-429F-ACF0-4015BF4A5DD5}"/>
              </a:ext>
            </a:extLst>
          </p:cNvPr>
          <p:cNvSpPr>
            <a:spLocks noGrp="1"/>
          </p:cNvSpPr>
          <p:nvPr>
            <p:ph type="title"/>
          </p:nvPr>
        </p:nvSpPr>
        <p:spPr>
          <a:xfrm>
            <a:off x="685801" y="609601"/>
            <a:ext cx="10131425" cy="1219200"/>
          </a:xfrm>
        </p:spPr>
        <p:txBody>
          <a:bodyPr>
            <a:normAutofit/>
          </a:bodyPr>
          <a:lstStyle/>
          <a:p>
            <a:r>
              <a:rPr lang="en-GB" sz="6600" dirty="0"/>
              <a:t>Christmas:</a:t>
            </a:r>
          </a:p>
        </p:txBody>
      </p:sp>
      <p:sp>
        <p:nvSpPr>
          <p:cNvPr id="3" name="Content Placeholder 2">
            <a:extLst>
              <a:ext uri="{FF2B5EF4-FFF2-40B4-BE49-F238E27FC236}">
                <a16:creationId xmlns:a16="http://schemas.microsoft.com/office/drawing/2014/main" id="{55416D03-9DA0-4DF8-818B-319C86AB7A3C}"/>
              </a:ext>
            </a:extLst>
          </p:cNvPr>
          <p:cNvSpPr>
            <a:spLocks noGrp="1"/>
          </p:cNvSpPr>
          <p:nvPr>
            <p:ph idx="1"/>
          </p:nvPr>
        </p:nvSpPr>
        <p:spPr>
          <a:xfrm>
            <a:off x="685801" y="1828800"/>
            <a:ext cx="10131425" cy="3951215"/>
          </a:xfrm>
        </p:spPr>
        <p:txBody>
          <a:bodyPr/>
          <a:lstStyle/>
          <a:p>
            <a:pPr>
              <a:buFont typeface="Wingdings" panose="05000000000000000000" pitchFamily="2" charset="2"/>
              <a:buChar char="Ø"/>
            </a:pPr>
            <a:r>
              <a:rPr lang="en-US" sz="2400" dirty="0"/>
              <a:t>Christmas is the first celebration from the cycle of New Year celebrations. In Romania it is being celebrated on the 25</a:t>
            </a:r>
            <a:r>
              <a:rPr lang="en-US" sz="2400" baseline="30000" dirty="0"/>
              <a:t>th</a:t>
            </a:r>
            <a:r>
              <a:rPr lang="en-US" sz="2400" dirty="0"/>
              <a:t> of December.</a:t>
            </a:r>
          </a:p>
          <a:p>
            <a:pPr>
              <a:buFont typeface="Wingdings" panose="05000000000000000000" pitchFamily="2" charset="2"/>
              <a:buChar char="Ø"/>
            </a:pPr>
            <a:r>
              <a:rPr lang="en-US" sz="2400" dirty="0"/>
              <a:t>Regarding the Christmas holidays, an interesting tradition is caroling. The carols are songs with which the people greet the coming of Christ on earth.</a:t>
            </a:r>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18115781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ini pentru copii care canta colinde">
            <a:extLst>
              <a:ext uri="{FF2B5EF4-FFF2-40B4-BE49-F238E27FC236}">
                <a16:creationId xmlns:a16="http://schemas.microsoft.com/office/drawing/2014/main" id="{B6A636D3-3868-4C2E-8F83-F752FAC1AC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679" y="301878"/>
            <a:ext cx="4711991" cy="31541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Imagine similarÄ">
            <a:extLst>
              <a:ext uri="{FF2B5EF4-FFF2-40B4-BE49-F238E27FC236}">
                <a16:creationId xmlns:a16="http://schemas.microsoft.com/office/drawing/2014/main" id="{92911859-6A48-4A72-B7F0-FD844A8B801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0753" y="2239347"/>
            <a:ext cx="4286250" cy="46186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Imagini pentru julfa">
            <a:extLst>
              <a:ext uri="{FF2B5EF4-FFF2-40B4-BE49-F238E27FC236}">
                <a16:creationId xmlns:a16="http://schemas.microsoft.com/office/drawing/2014/main" id="{A90C8CDC-01D6-4B09-BB09-5AC158FE3A6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96124">
            <a:off x="6851132" y="358953"/>
            <a:ext cx="5243406" cy="34803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4783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 calcmode="lin" valueType="num">
                                      <p:cBhvr>
                                        <p:cTn id="12" dur="1000" fill="hold"/>
                                        <p:tgtEl>
                                          <p:spTgt spid="2054"/>
                                        </p:tgtEl>
                                        <p:attrNameLst>
                                          <p:attrName>ppt_w</p:attrName>
                                        </p:attrNameLst>
                                      </p:cBhvr>
                                      <p:tavLst>
                                        <p:tav tm="0">
                                          <p:val>
                                            <p:fltVal val="0"/>
                                          </p:val>
                                        </p:tav>
                                        <p:tav tm="100000">
                                          <p:val>
                                            <p:strVal val="#ppt_w"/>
                                          </p:val>
                                        </p:tav>
                                      </p:tavLst>
                                    </p:anim>
                                    <p:anim calcmode="lin" valueType="num">
                                      <p:cBhvr>
                                        <p:cTn id="13" dur="1000" fill="hold"/>
                                        <p:tgtEl>
                                          <p:spTgt spid="2054"/>
                                        </p:tgtEl>
                                        <p:attrNameLst>
                                          <p:attrName>ppt_h</p:attrName>
                                        </p:attrNameLst>
                                      </p:cBhvr>
                                      <p:tavLst>
                                        <p:tav tm="0">
                                          <p:val>
                                            <p:fltVal val="0"/>
                                          </p:val>
                                        </p:tav>
                                        <p:tav tm="100000">
                                          <p:val>
                                            <p:strVal val="#ppt_h"/>
                                          </p:val>
                                        </p:tav>
                                      </p:tavLst>
                                    </p:anim>
                                    <p:anim calcmode="lin" valueType="num">
                                      <p:cBhvr>
                                        <p:cTn id="14" dur="1000" fill="hold"/>
                                        <p:tgtEl>
                                          <p:spTgt spid="2054"/>
                                        </p:tgtEl>
                                        <p:attrNameLst>
                                          <p:attrName>style.rotation</p:attrName>
                                        </p:attrNameLst>
                                      </p:cBhvr>
                                      <p:tavLst>
                                        <p:tav tm="0">
                                          <p:val>
                                            <p:fltVal val="90"/>
                                          </p:val>
                                        </p:tav>
                                        <p:tav tm="100000">
                                          <p:val>
                                            <p:fltVal val="0"/>
                                          </p:val>
                                        </p:tav>
                                      </p:tavLst>
                                    </p:anim>
                                    <p:animEffect transition="in" filter="fade">
                                      <p:cBhvr>
                                        <p:cTn id="15" dur="1000"/>
                                        <p:tgtEl>
                                          <p:spTgt spid="2054"/>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2056"/>
                                        </p:tgtEl>
                                        <p:attrNameLst>
                                          <p:attrName>style.visibility</p:attrName>
                                        </p:attrNameLst>
                                      </p:cBhvr>
                                      <p:to>
                                        <p:strVal val="visible"/>
                                      </p:to>
                                    </p:set>
                                    <p:animEffect transition="in" filter="wipe(down)">
                                      <p:cBhvr>
                                        <p:cTn id="20" dur="580">
                                          <p:stCondLst>
                                            <p:cond delay="0"/>
                                          </p:stCondLst>
                                        </p:cTn>
                                        <p:tgtEl>
                                          <p:spTgt spid="2056"/>
                                        </p:tgtEl>
                                      </p:cBhvr>
                                    </p:animEffect>
                                    <p:anim calcmode="lin" valueType="num">
                                      <p:cBhvr>
                                        <p:cTn id="21" dur="1822" tmFilter="0,0; 0.14,0.36; 0.43,0.73; 0.71,0.91; 1.0,1.0">
                                          <p:stCondLst>
                                            <p:cond delay="0"/>
                                          </p:stCondLst>
                                        </p:cTn>
                                        <p:tgtEl>
                                          <p:spTgt spid="205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05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05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05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056"/>
                                        </p:tgtEl>
                                        <p:attrNameLst>
                                          <p:attrName>ppt_y</p:attrName>
                                        </p:attrNameLst>
                                      </p:cBhvr>
                                      <p:tavLst>
                                        <p:tav tm="0" fmla="#ppt_y-sin(pi*$)/81">
                                          <p:val>
                                            <p:fltVal val="0"/>
                                          </p:val>
                                        </p:tav>
                                        <p:tav tm="100000">
                                          <p:val>
                                            <p:fltVal val="1"/>
                                          </p:val>
                                        </p:tav>
                                      </p:tavLst>
                                    </p:anim>
                                    <p:animScale>
                                      <p:cBhvr>
                                        <p:cTn id="26" dur="26">
                                          <p:stCondLst>
                                            <p:cond delay="650"/>
                                          </p:stCondLst>
                                        </p:cTn>
                                        <p:tgtEl>
                                          <p:spTgt spid="2056"/>
                                        </p:tgtEl>
                                      </p:cBhvr>
                                      <p:to x="100000" y="60000"/>
                                    </p:animScale>
                                    <p:animScale>
                                      <p:cBhvr>
                                        <p:cTn id="27" dur="166" decel="50000">
                                          <p:stCondLst>
                                            <p:cond delay="676"/>
                                          </p:stCondLst>
                                        </p:cTn>
                                        <p:tgtEl>
                                          <p:spTgt spid="2056"/>
                                        </p:tgtEl>
                                      </p:cBhvr>
                                      <p:to x="100000" y="100000"/>
                                    </p:animScale>
                                    <p:animScale>
                                      <p:cBhvr>
                                        <p:cTn id="28" dur="26">
                                          <p:stCondLst>
                                            <p:cond delay="1312"/>
                                          </p:stCondLst>
                                        </p:cTn>
                                        <p:tgtEl>
                                          <p:spTgt spid="2056"/>
                                        </p:tgtEl>
                                      </p:cBhvr>
                                      <p:to x="100000" y="80000"/>
                                    </p:animScale>
                                    <p:animScale>
                                      <p:cBhvr>
                                        <p:cTn id="29" dur="166" decel="50000">
                                          <p:stCondLst>
                                            <p:cond delay="1338"/>
                                          </p:stCondLst>
                                        </p:cTn>
                                        <p:tgtEl>
                                          <p:spTgt spid="2056"/>
                                        </p:tgtEl>
                                      </p:cBhvr>
                                      <p:to x="100000" y="100000"/>
                                    </p:animScale>
                                    <p:animScale>
                                      <p:cBhvr>
                                        <p:cTn id="30" dur="26">
                                          <p:stCondLst>
                                            <p:cond delay="1642"/>
                                          </p:stCondLst>
                                        </p:cTn>
                                        <p:tgtEl>
                                          <p:spTgt spid="2056"/>
                                        </p:tgtEl>
                                      </p:cBhvr>
                                      <p:to x="100000" y="90000"/>
                                    </p:animScale>
                                    <p:animScale>
                                      <p:cBhvr>
                                        <p:cTn id="31" dur="166" decel="50000">
                                          <p:stCondLst>
                                            <p:cond delay="1668"/>
                                          </p:stCondLst>
                                        </p:cTn>
                                        <p:tgtEl>
                                          <p:spTgt spid="2056"/>
                                        </p:tgtEl>
                                      </p:cBhvr>
                                      <p:to x="100000" y="100000"/>
                                    </p:animScale>
                                    <p:animScale>
                                      <p:cBhvr>
                                        <p:cTn id="32" dur="26">
                                          <p:stCondLst>
                                            <p:cond delay="1808"/>
                                          </p:stCondLst>
                                        </p:cTn>
                                        <p:tgtEl>
                                          <p:spTgt spid="2056"/>
                                        </p:tgtEl>
                                      </p:cBhvr>
                                      <p:to x="100000" y="95000"/>
                                    </p:animScale>
                                    <p:animScale>
                                      <p:cBhvr>
                                        <p:cTn id="33" dur="166" decel="50000">
                                          <p:stCondLst>
                                            <p:cond delay="1834"/>
                                          </p:stCondLst>
                                        </p:cTn>
                                        <p:tgtEl>
                                          <p:spTgt spid="205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188</TotalTime>
  <Words>1019</Words>
  <Application>Microsoft Macintosh PowerPoint</Application>
  <PresentationFormat>Breedbeeld</PresentationFormat>
  <Paragraphs>73</Paragraphs>
  <Slides>33</Slides>
  <Notes>14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33</vt:i4>
      </vt:variant>
    </vt:vector>
  </HeadingPairs>
  <TitlesOfParts>
    <vt:vector size="41" baseType="lpstr">
      <vt:lpstr>Arial</vt:lpstr>
      <vt:lpstr>Book Antiqua</vt:lpstr>
      <vt:lpstr>Calibri</vt:lpstr>
      <vt:lpstr>Calibri Light</vt:lpstr>
      <vt:lpstr>Courier New</vt:lpstr>
      <vt:lpstr>Roboto</vt:lpstr>
      <vt:lpstr>Wingdings</vt:lpstr>
      <vt:lpstr>Celestial</vt:lpstr>
      <vt:lpstr>Cultural facts</vt:lpstr>
      <vt:lpstr>romania:</vt:lpstr>
      <vt:lpstr>Folk costume:</vt:lpstr>
      <vt:lpstr>Men’s clothing</vt:lpstr>
      <vt:lpstr>Women’s clothing</vt:lpstr>
      <vt:lpstr>Culture of Romania:</vt:lpstr>
      <vt:lpstr>Easter:</vt:lpstr>
      <vt:lpstr>Christmas:</vt:lpstr>
      <vt:lpstr>PowerPoint-presentatie</vt:lpstr>
      <vt:lpstr>SPAIN TRADITIONS</vt:lpstr>
      <vt:lpstr>FOLK COSTUME:</vt:lpstr>
      <vt:lpstr>El dia de Los reyes:</vt:lpstr>
      <vt:lpstr>EASTER:</vt:lpstr>
      <vt:lpstr>NEW YEAR:</vt:lpstr>
      <vt:lpstr>BELGIUM:</vt:lpstr>
      <vt:lpstr>Folk costume:</vt:lpstr>
      <vt:lpstr>CHRISTMAS:</vt:lpstr>
      <vt:lpstr>EASTER:</vt:lpstr>
      <vt:lpstr>Thanks for your attention!!!</vt:lpstr>
      <vt:lpstr>             LANDMARKS</vt:lpstr>
      <vt:lpstr>LANDMARKS - BELGIUM</vt:lpstr>
      <vt:lpstr>MINI-EUROPE</vt:lpstr>
      <vt:lpstr>2. MANNEKEN PIS  </vt:lpstr>
      <vt:lpstr>3. ATOMIUM</vt:lpstr>
      <vt:lpstr>LANDMARKS - SPAIN</vt:lpstr>
      <vt:lpstr>1.SAGRADA FAMILIA</vt:lpstr>
      <vt:lpstr>2. THE OCENOGRAFIC FROM VALENCIA</vt:lpstr>
      <vt:lpstr>3. Park Güell</vt:lpstr>
      <vt:lpstr>LANDMARKS - ROMANIA</vt:lpstr>
      <vt:lpstr>THE PELES CASTLE</vt:lpstr>
      <vt:lpstr>2. THE ANTIPA MUSEUM</vt:lpstr>
      <vt:lpstr>3. THE PALACE OF CULTURE</vt:lpstr>
      <vt:lpstr>THANK YOU FOR YOUR ATTENTION!!!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history about our countrys</dc:title>
  <dc:creator>Narcisa ONU</dc:creator>
  <cp:lastModifiedBy>Microsoft Office-gebruiker</cp:lastModifiedBy>
  <cp:revision>28</cp:revision>
  <dcterms:created xsi:type="dcterms:W3CDTF">2018-04-16T10:46:38Z</dcterms:created>
  <dcterms:modified xsi:type="dcterms:W3CDTF">2018-10-10T09:37:06Z</dcterms:modified>
</cp:coreProperties>
</file>